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7" r:id="rId6"/>
    <p:sldMasterId id="2147484863" r:id="rId7"/>
  </p:sldMasterIdLst>
  <p:notesMasterIdLst>
    <p:notesMasterId r:id="rId17"/>
  </p:notesMasterIdLst>
  <p:handoutMasterIdLst>
    <p:handoutMasterId r:id="rId18"/>
  </p:handoutMasterIdLst>
  <p:sldIdLst>
    <p:sldId id="2076136079" r:id="rId8"/>
    <p:sldId id="1670" r:id="rId9"/>
    <p:sldId id="2076136193" r:id="rId10"/>
    <p:sldId id="878" r:id="rId11"/>
    <p:sldId id="880" r:id="rId12"/>
    <p:sldId id="881" r:id="rId13"/>
    <p:sldId id="882" r:id="rId14"/>
    <p:sldId id="879" r:id="rId15"/>
    <p:sldId id="1729" r:id="rId16"/>
  </p:sldIdLst>
  <p:sldSz cx="12192000" cy="6858000"/>
  <p:notesSz cx="6858000" cy="990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Hidden)" id="{8616D459-25C9-41BE-A675-B213035DE140}">
          <p14:sldIdLst/>
        </p14:section>
        <p14:section name="Title and Topics" id="{A073DAE3-B461-442F-A3D3-6642BD875E45}">
          <p14:sldIdLst>
            <p14:sldId id="2076136079"/>
            <p14:sldId id="1670"/>
            <p14:sldId id="2076136193"/>
            <p14:sldId id="878"/>
            <p14:sldId id="880"/>
            <p14:sldId id="881"/>
            <p14:sldId id="882"/>
            <p14:sldId id="879"/>
          </p14:sldIdLst>
        </p14:section>
        <p14:section name="Thank You" id="{59F13E70-1A2A-F042-92CA-769B77E12A87}">
          <p14:sldIdLst>
            <p14:sldId id="17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AD6F1"/>
    <a:srgbClr val="DCDCDD"/>
    <a:srgbClr val="E7EDF8"/>
    <a:srgbClr val="0175CE"/>
    <a:srgbClr val="D8D8D8"/>
    <a:srgbClr val="FFFFFF"/>
    <a:srgbClr val="0078D4"/>
    <a:srgbClr val="50E6FF"/>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60" autoAdjust="0"/>
  </p:normalViewPr>
  <p:slideViewPr>
    <p:cSldViewPr snapToGrid="0">
      <p:cViewPr varScale="1">
        <p:scale>
          <a:sx n="88" d="100"/>
          <a:sy n="88" d="100"/>
        </p:scale>
        <p:origin x="44"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11/26/2019 1:06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11/26/2019 1:05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Audience: </a:t>
            </a:r>
          </a:p>
          <a:p>
            <a:r>
              <a:rPr lang="en-US" b="1" dirty="0"/>
              <a:t>Talking Points: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11/26/2019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30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1" i="0" u="none" strike="noStrike" kern="1200" dirty="0">
                <a:solidFill>
                  <a:schemeClr val="tx1"/>
                </a:solidFill>
                <a:effectLst/>
                <a:latin typeface="Segoe UI" panose="020B0502040204020203" pitchFamily="34" charset="0"/>
                <a:ea typeface="+mn-ea"/>
                <a:cs typeface="+mn-cs"/>
              </a:rPr>
              <a:t>Audience: </a:t>
            </a:r>
            <a:r>
              <a:rPr lang="en-US" sz="882" b="0" i="0" u="none" strike="noStrike" kern="1200" dirty="0">
                <a:solidFill>
                  <a:schemeClr val="tx1"/>
                </a:solidFill>
                <a:effectLst/>
                <a:latin typeface="Segoe UI" panose="020B0502040204020203" pitchFamily="34" charset="0"/>
                <a:ea typeface="+mn-ea"/>
                <a:cs typeface="+mn-cs"/>
              </a:rPr>
              <a:t>All CSS​</a:t>
            </a:r>
          </a:p>
          <a:p>
            <a:pPr rtl="0" fontAlgn="base"/>
            <a:r>
              <a:rPr lang="en-US" sz="882" b="1" i="0" u="none" strike="noStrike" kern="1200" dirty="0">
                <a:solidFill>
                  <a:schemeClr val="tx1"/>
                </a:solidFill>
                <a:effectLst/>
                <a:latin typeface="Segoe UI" panose="020B0502040204020203" pitchFamily="34" charset="0"/>
                <a:ea typeface="+mn-ea"/>
                <a:cs typeface="+mn-cs"/>
              </a:rPr>
              <a:t>Talking Points:</a:t>
            </a:r>
            <a:r>
              <a:rPr lang="en-US" sz="882" b="0" i="0" u="none" strike="noStrike" kern="1200" dirty="0">
                <a:solidFill>
                  <a:schemeClr val="tx1"/>
                </a:solidFill>
                <a:effectLst/>
                <a:latin typeface="Segoe UI" panose="020B0502040204020203" pitchFamily="34" charset="0"/>
                <a:ea typeface="+mn-ea"/>
                <a:cs typeface="+mn-cs"/>
              </a:rPr>
              <a:t>​</a:t>
            </a:r>
          </a:p>
          <a:p>
            <a:pPr rtl="0" fontAlgn="base"/>
            <a:r>
              <a:rPr lang="en-US" sz="882" b="1" i="0" u="none" strike="noStrike" kern="1200" dirty="0">
                <a:solidFill>
                  <a:schemeClr val="tx1"/>
                </a:solidFill>
                <a:effectLst/>
                <a:latin typeface="Segoe UI" panose="020B0502040204020203" pitchFamily="34" charset="0"/>
                <a:ea typeface="+mn-ea"/>
                <a:cs typeface="+mn-cs"/>
              </a:rPr>
              <a:t>What is it?  </a:t>
            </a:r>
            <a:r>
              <a:rPr lang="en-US" sz="882" b="0" i="0" u="none" strike="noStrike" kern="1200" dirty="0">
                <a:solidFill>
                  <a:schemeClr val="tx1"/>
                </a:solidFill>
                <a:effectLst/>
                <a:latin typeface="Segoe UI" panose="020B0502040204020203" pitchFamily="34" charset="0"/>
                <a:ea typeface="+mn-ea"/>
                <a:cs typeface="+mn-cs"/>
              </a:rPr>
              <a:t>Our entire CSS org is updating signature guidelines.  These have been approved by CSS LT</a:t>
            </a:r>
          </a:p>
          <a:p>
            <a:pPr rtl="0" fontAlgn="base"/>
            <a:r>
              <a:rPr lang="en-US" sz="882" b="1" i="0" u="none" strike="noStrike" kern="1200" dirty="0">
                <a:solidFill>
                  <a:schemeClr val="tx1"/>
                </a:solidFill>
                <a:effectLst/>
                <a:latin typeface="Segoe UI" panose="020B0502040204020203" pitchFamily="34" charset="0"/>
                <a:ea typeface="+mn-ea"/>
                <a:cs typeface="+mn-cs"/>
              </a:rPr>
              <a:t>Why is it important? </a:t>
            </a:r>
            <a:r>
              <a:rPr lang="en-US" sz="882" b="0" i="0" u="none" strike="noStrike" kern="1200" dirty="0">
                <a:solidFill>
                  <a:schemeClr val="tx1"/>
                </a:solidFill>
                <a:effectLst/>
                <a:latin typeface="Segoe UI" panose="020B0502040204020203" pitchFamily="34" charset="0"/>
                <a:ea typeface="+mn-ea"/>
                <a:cs typeface="+mn-cs"/>
              </a:rPr>
              <a:t>To be consistent, align to Microsoft brand strategy and simplify.</a:t>
            </a:r>
          </a:p>
          <a:p>
            <a:pPr rtl="0" fontAlgn="base"/>
            <a:r>
              <a:rPr lang="en-US" sz="882" b="1" i="0" u="none" strike="noStrike" kern="1200" dirty="0">
                <a:solidFill>
                  <a:schemeClr val="tx1"/>
                </a:solidFill>
                <a:effectLst/>
                <a:latin typeface="Segoe UI" panose="020B0502040204020203" pitchFamily="34" charset="0"/>
                <a:ea typeface="+mn-ea"/>
                <a:cs typeface="+mn-cs"/>
              </a:rPr>
              <a:t>What are we doing? </a:t>
            </a:r>
            <a:r>
              <a:rPr lang="en-US" sz="882" b="0" i="0" u="none" strike="noStrike" kern="1200" dirty="0">
                <a:solidFill>
                  <a:schemeClr val="tx1"/>
                </a:solidFill>
                <a:effectLst/>
                <a:latin typeface="Segoe UI" panose="020B0502040204020203" pitchFamily="34" charset="0"/>
                <a:ea typeface="+mn-ea"/>
                <a:cs typeface="+mn-cs"/>
              </a:rPr>
              <a:t>All CSS FTE’s as well as support professionals representing Microsoft</a:t>
            </a:r>
          </a:p>
          <a:p>
            <a:pPr rtl="0" fontAlgn="base"/>
            <a:r>
              <a:rPr lang="en-US" sz="882" b="1" i="0" u="none" strike="noStrike" kern="1200" dirty="0">
                <a:solidFill>
                  <a:schemeClr val="tx1"/>
                </a:solidFill>
                <a:effectLst/>
                <a:latin typeface="Segoe UI" panose="020B0502040204020203" pitchFamily="34" charset="0"/>
                <a:ea typeface="+mn-ea"/>
                <a:cs typeface="+mn-cs"/>
              </a:rPr>
              <a:t>How do I learn more?  </a:t>
            </a:r>
            <a:r>
              <a:rPr lang="en-US" sz="882" b="0" i="0" u="none" strike="noStrike" kern="1200" dirty="0">
                <a:solidFill>
                  <a:schemeClr val="tx1"/>
                </a:solidFill>
                <a:effectLst/>
                <a:latin typeface="Segoe UI" panose="020B0502040204020203" pitchFamily="34" charset="0"/>
                <a:ea typeface="+mn-ea"/>
                <a:cs typeface="+mn-cs"/>
              </a:rPr>
              <a:t>There is review the link listed above</a:t>
            </a:r>
          </a:p>
          <a:p>
            <a:pPr rtl="0" fontAlgn="base"/>
            <a:r>
              <a:rPr lang="en-US" sz="882" b="1" i="0" u="none" strike="noStrike" kern="1200" dirty="0">
                <a:solidFill>
                  <a:schemeClr val="tx1"/>
                </a:solidFill>
                <a:effectLst/>
                <a:latin typeface="Segoe UI" panose="020B0502040204020203" pitchFamily="34" charset="0"/>
                <a:ea typeface="+mn-ea"/>
                <a:cs typeface="+mn-cs"/>
              </a:rPr>
              <a:t>Can I ask questions? </a:t>
            </a:r>
            <a:r>
              <a:rPr lang="en-US" sz="882" b="0" i="0" u="none" strike="noStrike" kern="1200" dirty="0">
                <a:solidFill>
                  <a:schemeClr val="tx1"/>
                </a:solidFill>
                <a:effectLst/>
                <a:latin typeface="Segoe UI" panose="020B0502040204020203" pitchFamily="34" charset="0"/>
                <a:ea typeface="+mn-ea"/>
                <a:cs typeface="+mn-cs"/>
              </a:rPr>
              <a:t>Yes, please contact Anna Bertrand anbert@Microsoft.com</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11/26/2019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593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Audience: </a:t>
            </a:r>
            <a:r>
              <a:rPr lang="en-US" b="0"/>
              <a:t>ALL</a:t>
            </a:r>
            <a:endParaRPr lang="en-US" b="1"/>
          </a:p>
          <a:p>
            <a:r>
              <a:rPr lang="en-US" b="1"/>
              <a:t>Talking Points:</a:t>
            </a:r>
            <a:endParaRPr lang="en-US"/>
          </a:p>
          <a:p>
            <a:endParaRPr lang="en-US"/>
          </a:p>
          <a:p>
            <a:pPr marL="171450" indent="-171450">
              <a:buFontTx/>
              <a:buChar char="-"/>
            </a:pPr>
            <a:r>
              <a:rPr lang="en-US"/>
              <a:t>As notified in previous communications, most recently in Manager Pack in May, the Communicate Effectively Training is available for both FTEs and non FTEs</a:t>
            </a:r>
          </a:p>
          <a:p>
            <a:pPr marL="171450" indent="-171450">
              <a:buFontTx/>
              <a:buChar char="-"/>
            </a:pPr>
            <a:endParaRPr lang="en-US"/>
          </a:p>
          <a:p>
            <a:pPr marL="171450" indent="-171450">
              <a:buFontTx/>
              <a:buChar char="-"/>
            </a:pPr>
            <a:r>
              <a:rPr lang="en-US"/>
              <a:t>All CSS FTEs are strongly recommended to take this training as soon as feasible.</a:t>
            </a:r>
          </a:p>
          <a:p>
            <a:pPr marL="171450" indent="-171450">
              <a:buFontTx/>
              <a:buChar char="-"/>
            </a:pPr>
            <a:r>
              <a:rPr lang="en-US"/>
              <a:t>Managers are to advise if onsite contractors (i-, a-, t-, v- etc) need to take them</a:t>
            </a:r>
          </a:p>
          <a:p>
            <a:pPr marL="171450" indent="-171450">
              <a:buFontTx/>
              <a:buChar char="-"/>
            </a:pPr>
            <a:r>
              <a:rPr lang="en-US"/>
              <a:t>All Delivery Partner advocates and engineers are also strongly encouraged to take it and the RSVP DP management team and DS team are working with the delivery partner reps to have this done starting this week</a:t>
            </a:r>
          </a:p>
          <a:p>
            <a:pPr marL="0" indent="0">
              <a:buFontTx/>
              <a:buNone/>
            </a:pPr>
            <a:endParaRPr lang="en-US"/>
          </a:p>
          <a:p>
            <a:pPr marL="0" indent="0">
              <a:buFontTx/>
              <a:buNone/>
            </a:pPr>
            <a:r>
              <a:rPr lang="en-US"/>
              <a:t>Also reminding</a:t>
            </a:r>
          </a:p>
          <a:p>
            <a:pPr marL="171450" indent="-171450">
              <a:buFontTx/>
              <a:buChar char="-"/>
            </a:pPr>
            <a:r>
              <a:rPr lang="en-US"/>
              <a:t>The Intro to CXF and Empathy Map trainings have been online. If you or your team members haven’t attended the WT or the VT, please ensure they take the training. </a:t>
            </a:r>
          </a:p>
          <a:p>
            <a:pPr marL="171450" indent="-171450">
              <a:buFontTx/>
              <a:buChar char="-"/>
            </a:pPr>
            <a:endParaRPr lang="en-US"/>
          </a:p>
          <a:p>
            <a:pPr algn="l"/>
            <a:endParaRPr lang="en-GB" sz="1200" kern="1200">
              <a:solidFill>
                <a:schemeClr val="tx1"/>
              </a:solidFill>
              <a:effectLst/>
              <a:latin typeface="Segoe UI" panose="020B0502040204020203" pitchFamily="34" charset="0"/>
              <a:ea typeface="+mn-ea"/>
              <a:cs typeface="+mn-cs"/>
            </a:endParaRPr>
          </a:p>
          <a:p>
            <a:pPr algn="l"/>
            <a:r>
              <a:rPr lang="en-GB" sz="1200" b="1" i="1" kern="1200">
                <a:solidFill>
                  <a:schemeClr val="tx1"/>
                </a:solidFill>
                <a:effectLst/>
                <a:latin typeface="Segoe UI" panose="020B0502040204020203" pitchFamily="34" charset="0"/>
                <a:ea typeface="+mn-ea"/>
                <a:cs typeface="+mn-cs"/>
              </a:rPr>
              <a:t>Manager only information: </a:t>
            </a:r>
          </a:p>
          <a:p>
            <a:pPr algn="l"/>
            <a:endParaRPr lang="en-GB" sz="1200" b="1" i="1" kern="1200">
              <a:solidFill>
                <a:schemeClr val="tx1"/>
              </a:solidFill>
              <a:effectLst/>
              <a:latin typeface="Segoe UI" panose="020B0502040204020203" pitchFamily="34" charset="0"/>
              <a:ea typeface="+mn-ea"/>
              <a:cs typeface="+mn-cs"/>
            </a:endParaRPr>
          </a:p>
          <a:p>
            <a:pPr algn="l"/>
            <a:endParaRPr lang="en-GB" sz="1200" b="1" i="1" kern="1200">
              <a:solidFill>
                <a:schemeClr val="tx1"/>
              </a:solidFill>
              <a:effectLst/>
              <a:latin typeface="Segoe UI" panose="020B0502040204020203" pitchFamily="34" charset="0"/>
              <a:ea typeface="+mn-ea"/>
              <a:cs typeface="+mn-cs"/>
            </a:endParaRPr>
          </a:p>
          <a:p>
            <a:pPr algn="l"/>
            <a:r>
              <a:rPr lang="en-GB" sz="1200" b="1" i="1" kern="1200">
                <a:solidFill>
                  <a:schemeClr val="tx1"/>
                </a:solidFill>
                <a:effectLst/>
                <a:latin typeface="Segoe UI" panose="020B0502040204020203" pitchFamily="34" charset="0"/>
                <a:ea typeface="+mn-ea"/>
                <a:cs typeface="+mn-cs"/>
              </a:rPr>
              <a:t>Note: for Onsite Contractors (FTCs), it’s managers’ discretion to determine which onsite contractors need to take the above training. Please forward the links below to your Onsite Contractors. The contents have been reviewed and approved by CELA.</a:t>
            </a:r>
          </a:p>
          <a:p>
            <a:pPr marL="171450" indent="-171450">
              <a:buFontTx/>
              <a:buChar char="-"/>
            </a:pPr>
            <a:endParaRPr lang="en-US"/>
          </a:p>
          <a:p>
            <a:pPr marL="171450" indent="-171450">
              <a:buFontTx/>
              <a:buChar char="-"/>
            </a:pPr>
            <a:r>
              <a:rPr lang="en-US"/>
              <a:t>The trainings for the Accountable and Resourceful are coming at the end of June</a:t>
            </a:r>
          </a:p>
          <a:p>
            <a:pPr marL="171450" indent="-171450">
              <a:buFontTx/>
              <a:buChar char="-"/>
            </a:pPr>
            <a:r>
              <a:rPr lang="en-US"/>
              <a:t>Managers can see their teams stats in their My Learning report. WW Learning team and CSSBI team are also working on completion 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11/26/2019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03983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C5084D-DE6B-4B7D-B979-D6CC505F5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872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C5084D-DE6B-4B7D-B979-D6CC505F5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048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C5084D-DE6B-4B7D-B979-D6CC505F5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47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C5084D-DE6B-4B7D-B979-D6CC505F5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55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C5084D-DE6B-4B7D-B979-D6CC505F5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88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Master" Target="../slideMasters/slideMaster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2A0EA1CA-E8E7-F844-983E-0284B2932AD3}"/>
              </a:ext>
            </a:extLst>
          </p:cNvPr>
          <p:cNvPicPr>
            <a:picLocks noChangeAspect="1"/>
          </p:cNvPicPr>
          <p:nvPr userDrawn="1"/>
        </p:nvPicPr>
        <p:blipFill rotWithShape="1">
          <a:blip r:embed="rId3">
            <a:alphaModFix/>
          </a:blip>
          <a:srcRect l="27829" r="14970"/>
          <a:stretch/>
        </p:blipFill>
        <p:spPr>
          <a:xfrm>
            <a:off x="5343525" y="-1"/>
            <a:ext cx="6973888" cy="6858973"/>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22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66113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7548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60566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Team 1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69" y="-16085"/>
            <a:ext cx="12213270" cy="6894655"/>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94536" y="259290"/>
            <a:ext cx="1523922" cy="326491"/>
          </a:xfrm>
          <a:prstGeom prst="rect">
            <a:avLst/>
          </a:prstGeom>
        </p:spPr>
      </p:pic>
      <p:sp>
        <p:nvSpPr>
          <p:cNvPr id="19" name="Rectangle 18"/>
          <p:cNvSpPr/>
          <p:nvPr userDrawn="1"/>
        </p:nvSpPr>
        <p:spPr bwMode="gray">
          <a:xfrm>
            <a:off x="717450" y="1191834"/>
            <a:ext cx="7171399" cy="4482746"/>
          </a:xfrm>
          <a:prstGeom prst="rect">
            <a:avLst/>
          </a:prstGeom>
          <a:solidFill>
            <a:srgbClr val="002060">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717449" y="1665084"/>
            <a:ext cx="7171399" cy="2689656"/>
          </a:xfrm>
          <a:noFill/>
        </p:spPr>
        <p:txBody>
          <a:bodyPr lIns="146304" tIns="91440" rIns="146304" bIns="91440" anchor="t" anchorCtr="0"/>
          <a:lstStyle>
            <a:lvl1pPr>
              <a:defRPr sz="5293" spc="-98" baseline="0">
                <a:gradFill>
                  <a:gsLst>
                    <a:gs pos="0">
                      <a:srgbClr val="FFFFFF"/>
                    </a:gs>
                    <a:gs pos="100000">
                      <a:srgbClr val="FFFFFF"/>
                    </a:gs>
                  </a:gsLst>
                  <a:lin ang="5400000" scaled="0"/>
                </a:gradFill>
              </a:defRPr>
            </a:lvl1pPr>
          </a:lstStyle>
          <a:p>
            <a:r>
              <a:rPr lang="en-US"/>
              <a:t>Customer Sentiment Project based on Customer Verbatim</a:t>
            </a:r>
          </a:p>
        </p:txBody>
      </p:sp>
      <p:sp>
        <p:nvSpPr>
          <p:cNvPr id="7" name="Text Placeholder 4"/>
          <p:cNvSpPr>
            <a:spLocks noGrp="1"/>
          </p:cNvSpPr>
          <p:nvPr>
            <p:ph type="body" sz="quarter" idx="12" hasCustomPrompt="1"/>
          </p:nvPr>
        </p:nvSpPr>
        <p:spPr bwMode="ltGray">
          <a:xfrm>
            <a:off x="717449" y="4365045"/>
            <a:ext cx="7171399" cy="1454760"/>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Erica Missao</a:t>
            </a:r>
          </a:p>
        </p:txBody>
      </p:sp>
      <p:sp>
        <p:nvSpPr>
          <p:cNvPr id="4" name="Text Placeholder 3"/>
          <p:cNvSpPr>
            <a:spLocks noGrp="1"/>
          </p:cNvSpPr>
          <p:nvPr>
            <p:ph type="body" sz="quarter" idx="13" hasCustomPrompt="1"/>
          </p:nvPr>
        </p:nvSpPr>
        <p:spPr bwMode="white">
          <a:xfrm>
            <a:off x="717449" y="1204321"/>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Customer Insights Team</a:t>
            </a:r>
          </a:p>
        </p:txBody>
      </p:sp>
      <p:sp>
        <p:nvSpPr>
          <p:cNvPr id="13" name="Text Placeholder 3"/>
          <p:cNvSpPr>
            <a:spLocks noGrp="1"/>
          </p:cNvSpPr>
          <p:nvPr>
            <p:ph type="body" sz="quarter" idx="14" hasCustomPrompt="1"/>
          </p:nvPr>
        </p:nvSpPr>
        <p:spPr bwMode="white">
          <a:xfrm>
            <a:off x="717449" y="1204321"/>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Customer Insights Team</a:t>
            </a:r>
          </a:p>
        </p:txBody>
      </p:sp>
    </p:spTree>
    <p:extLst>
      <p:ext uri="{BB962C8B-B14F-4D97-AF65-F5344CB8AC3E}">
        <p14:creationId xmlns:p14="http://schemas.microsoft.com/office/powerpoint/2010/main" val="52866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 y="1"/>
            <a:ext cx="12218203" cy="5514505"/>
          </a:xfrm>
          <a:prstGeom prst="rect">
            <a:avLst/>
          </a:prstGeom>
        </p:spPr>
      </p:pic>
      <p:grpSp>
        <p:nvGrpSpPr>
          <p:cNvPr id="12" name="Group 11"/>
          <p:cNvGrpSpPr/>
          <p:nvPr userDrawn="1"/>
        </p:nvGrpSpPr>
        <p:grpSpPr bwMode="gray">
          <a:xfrm>
            <a:off x="1349308" y="2084174"/>
            <a:ext cx="10890937" cy="3457017"/>
            <a:chOff x="1376363" y="1681163"/>
            <a:chExt cx="11109323" cy="3525837"/>
          </a:xfrm>
        </p:grpSpPr>
        <p:sp>
          <p:nvSpPr>
            <p:cNvPr id="13" name="Freeform 12"/>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59"/>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272"/>
            <p:cNvSpPr>
              <a:spLocks noEditPoints="1"/>
            </p:cNvSpPr>
            <p:nvPr userDrawn="1"/>
          </p:nvSpPr>
          <p:spPr bwMode="gray">
            <a:xfrm>
              <a:off x="10149660" y="3871912"/>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24" name="Picture 223"/>
          <p:cNvPicPr>
            <a:picLocks noChangeAspect="1"/>
          </p:cNvPicPr>
          <p:nvPr userDrawn="1"/>
        </p:nvPicPr>
        <p:blipFill>
          <a:blip r:embed="rId3"/>
          <a:stretch>
            <a:fillRect/>
          </a:stretch>
        </p:blipFill>
        <p:spPr>
          <a:xfrm>
            <a:off x="0" y="5502724"/>
            <a:ext cx="12218013" cy="1379566"/>
          </a:xfrm>
          <a:prstGeom prst="rect">
            <a:avLst/>
          </a:prstGeom>
        </p:spPr>
      </p:pic>
      <p:pic>
        <p:nvPicPr>
          <p:cNvPr id="225" name="Man with laptop"/>
          <p:cNvPicPr>
            <a:picLocks noChangeAspect="1"/>
          </p:cNvPicPr>
          <p:nvPr userDrawn="1"/>
        </p:nvPicPr>
        <p:blipFill>
          <a:blip r:embed="rId4"/>
          <a:stretch>
            <a:fillRect/>
          </a:stretch>
        </p:blipFill>
        <p:spPr>
          <a:xfrm>
            <a:off x="8441558" y="3179675"/>
            <a:ext cx="1472981" cy="2814170"/>
          </a:xfrm>
          <a:prstGeom prst="rect">
            <a:avLst/>
          </a:prstGeom>
        </p:spPr>
      </p:pic>
      <p:pic>
        <p:nvPicPr>
          <p:cNvPr id="226" name="Girl with tablet and basketball"/>
          <p:cNvPicPr>
            <a:picLocks noChangeAspect="1"/>
          </p:cNvPicPr>
          <p:nvPr userDrawn="1"/>
        </p:nvPicPr>
        <p:blipFill>
          <a:blip r:embed="rId5"/>
          <a:stretch>
            <a:fillRect/>
          </a:stretch>
        </p:blipFill>
        <p:spPr>
          <a:xfrm>
            <a:off x="10423995" y="3944777"/>
            <a:ext cx="1251117" cy="2166421"/>
          </a:xfrm>
          <a:prstGeom prst="rect">
            <a:avLst/>
          </a:prstGeom>
        </p:spPr>
      </p:pic>
      <p:pic>
        <p:nvPicPr>
          <p:cNvPr id="227" name="Woman with phone"/>
          <p:cNvPicPr>
            <a:picLocks noChangeAspect="1"/>
          </p:cNvPicPr>
          <p:nvPr userDrawn="1"/>
        </p:nvPicPr>
        <p:blipFill>
          <a:blip r:embed="rId6"/>
          <a:stretch>
            <a:fillRect/>
          </a:stretch>
        </p:blipFill>
        <p:spPr>
          <a:xfrm>
            <a:off x="7211084" y="3407001"/>
            <a:ext cx="1114177" cy="2634743"/>
          </a:xfrm>
          <a:prstGeom prst="rect">
            <a:avLst/>
          </a:prstGeom>
        </p:spPr>
      </p:pic>
      <p:sp>
        <p:nvSpPr>
          <p:cNvPr id="2" name="Rectangle 1"/>
          <p:cNvSpPr/>
          <p:nvPr userDrawn="1"/>
        </p:nvSpPr>
        <p:spPr bwMode="auto">
          <a:xfrm>
            <a:off x="266063" y="1187644"/>
            <a:ext cx="6278150" cy="3586208"/>
          </a:xfrm>
          <a:prstGeom prst="rect">
            <a:avLst/>
          </a:prstGeom>
          <a:solidFill>
            <a:schemeClr val="accent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1187644"/>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67683" y="2980728"/>
            <a:ext cx="6276530" cy="1793104"/>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a:t>Speaker Name</a:t>
            </a:r>
          </a:p>
        </p:txBody>
      </p:sp>
      <p:pic>
        <p:nvPicPr>
          <p:cNvPr id="228" name="Picture 227"/>
          <p:cNvPicPr>
            <a:picLocks noChangeAspect="1"/>
          </p:cNvPicPr>
          <p:nvPr userDrawn="1"/>
        </p:nvPicPr>
        <p:blipFill>
          <a:blip r:embed="rId7"/>
          <a:stretch>
            <a:fillRect/>
          </a:stretch>
        </p:blipFill>
        <p:spPr>
          <a:xfrm>
            <a:off x="4780439" y="3948877"/>
            <a:ext cx="2024168" cy="2375470"/>
          </a:xfrm>
          <a:prstGeom prst="rect">
            <a:avLst/>
          </a:prstGeom>
        </p:spPr>
      </p:pic>
      <p:pic>
        <p:nvPicPr>
          <p:cNvPr id="229" name="Picture 22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304488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5B75F-C02E-2E4C-BF92-FC57B9F3C7E7}"/>
              </a:ext>
            </a:extLst>
          </p:cNvPr>
          <p:cNvPicPr>
            <a:picLocks noChangeAspect="1"/>
          </p:cNvPicPr>
          <p:nvPr userDrawn="1"/>
        </p:nvPicPr>
        <p:blipFill>
          <a:blip r:embed="rId2">
            <a:alphaModFix amt="35000"/>
          </a:blip>
          <a:stretch>
            <a:fillRect/>
          </a:stretch>
        </p:blipFill>
        <p:spPr>
          <a:xfrm>
            <a:off x="0" y="-1"/>
            <a:ext cx="12192000" cy="6858973"/>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88CF9-2B39-074E-B0E8-50973130C510}"/>
              </a:ext>
            </a:extLst>
          </p:cNvPr>
          <p:cNvPicPr>
            <a:picLocks noChangeAspect="1"/>
          </p:cNvPicPr>
          <p:nvPr userDrawn="1"/>
        </p:nvPicPr>
        <p:blipFill>
          <a:blip r:embed="rId2">
            <a:alphaModFix amt="35000"/>
          </a:blip>
          <a:stretch>
            <a:fillRect/>
          </a:stretch>
        </p:blipFill>
        <p:spPr>
          <a:xfrm>
            <a:off x="0" y="-1"/>
            <a:ext cx="12192000" cy="6858973"/>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C58F0DAC-BAA8-6047-996E-08DA21520AAB}"/>
              </a:ext>
            </a:extLst>
          </p:cNvPr>
          <p:cNvPicPr>
            <a:picLocks noChangeAspect="1"/>
          </p:cNvPicPr>
          <p:nvPr userDrawn="1"/>
        </p:nvPicPr>
        <p:blipFill rotWithShape="1">
          <a:blip r:embed="rId3">
            <a:alphaModFix/>
          </a:blip>
          <a:srcRect l="27829" r="14970"/>
          <a:stretch/>
        </p:blipFill>
        <p:spPr>
          <a:xfrm>
            <a:off x="5343525" y="-1"/>
            <a:ext cx="6973888" cy="6858973"/>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D167C6-34E1-DD46-9E70-FF71EE2C9C24}"/>
              </a:ext>
            </a:extLst>
          </p:cNvPr>
          <p:cNvPicPr>
            <a:picLocks noChangeAspect="1"/>
          </p:cNvPicPr>
          <p:nvPr userDrawn="1"/>
        </p:nvPicPr>
        <p:blipFill>
          <a:blip r:embed="rId2">
            <a:alphaModFix amt="35000"/>
          </a:blip>
          <a:stretch>
            <a:fillRect/>
          </a:stretch>
        </p:blipFill>
        <p:spPr>
          <a:xfrm>
            <a:off x="0" y="-1"/>
            <a:ext cx="12192000" cy="6858973"/>
          </a:xfrm>
          <a:prstGeom prst="rect">
            <a:avLst/>
          </a:prstGeom>
        </p:spPr>
      </p:pic>
    </p:spTree>
    <p:extLst>
      <p:ext uri="{BB962C8B-B14F-4D97-AF65-F5344CB8AC3E}">
        <p14:creationId xmlns:p14="http://schemas.microsoft.com/office/powerpoint/2010/main" val="3547302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584200" y="3753747"/>
            <a:ext cx="5213780" cy="1253087"/>
          </a:xfrm>
        </p:spPr>
        <p:txBody>
          <a:bodyPr anchor="b"/>
          <a:lstStyle>
            <a:lvl1pPr>
              <a:lnSpc>
                <a:spcPct val="90000"/>
              </a:lnSpc>
              <a:defRPr lang="en-US" sz="3921"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Tree>
    <p:extLst>
      <p:ext uri="{BB962C8B-B14F-4D97-AF65-F5344CB8AC3E}">
        <p14:creationId xmlns:p14="http://schemas.microsoft.com/office/powerpoint/2010/main" val="49748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1" name="Picture 10">
            <a:extLst>
              <a:ext uri="{FF2B5EF4-FFF2-40B4-BE49-F238E27FC236}">
                <a16:creationId xmlns:a16="http://schemas.microsoft.com/office/drawing/2014/main" id="{BF666BCD-BB6E-4C1F-B6A4-4A2E45974786}"/>
              </a:ext>
            </a:extLst>
          </p:cNvPr>
          <p:cNvPicPr>
            <a:picLocks noChangeAspect="1"/>
          </p:cNvPicPr>
          <p:nvPr userDrawn="1"/>
        </p:nvPicPr>
        <p:blipFill>
          <a:blip r:embed="rId3"/>
          <a:stretch>
            <a:fillRect/>
          </a:stretch>
        </p:blipFill>
        <p:spPr>
          <a:xfrm>
            <a:off x="6341106" y="1007337"/>
            <a:ext cx="5260348" cy="4533762"/>
          </a:xfrm>
          <a:prstGeom prst="rect">
            <a:avLst/>
          </a:prstGeom>
        </p:spPr>
      </p:pic>
    </p:spTree>
    <p:extLst>
      <p:ext uri="{BB962C8B-B14F-4D97-AF65-F5344CB8AC3E}">
        <p14:creationId xmlns:p14="http://schemas.microsoft.com/office/powerpoint/2010/main" val="402326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E3C4EF5D-0CFC-4CC4-B17F-A2CF19451373}"/>
              </a:ext>
            </a:extLst>
          </p:cNvPr>
          <p:cNvPicPr>
            <a:picLocks noChangeAspect="1"/>
          </p:cNvPicPr>
          <p:nvPr userDrawn="1"/>
        </p:nvPicPr>
        <p:blipFill>
          <a:blip r:embed="rId3"/>
          <a:stretch>
            <a:fillRect/>
          </a:stretch>
        </p:blipFill>
        <p:spPr>
          <a:xfrm>
            <a:off x="6341106" y="1007337"/>
            <a:ext cx="5260348" cy="4533762"/>
          </a:xfrm>
          <a:prstGeom prst="rect">
            <a:avLst/>
          </a:prstGeom>
        </p:spPr>
      </p:pic>
    </p:spTree>
    <p:extLst>
      <p:ext uri="{BB962C8B-B14F-4D97-AF65-F5344CB8AC3E}">
        <p14:creationId xmlns:p14="http://schemas.microsoft.com/office/powerpoint/2010/main" val="3994357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89762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3" name="Rectangle 2">
            <a:extLst>
              <a:ext uri="{FF2B5EF4-FFF2-40B4-BE49-F238E27FC236}">
                <a16:creationId xmlns:a16="http://schemas.microsoft.com/office/drawing/2014/main" id="{A4A4BF67-E5F1-B546-A21A-54E25A52F7AF}"/>
              </a:ext>
            </a:extLst>
          </p:cNvPr>
          <p:cNvSpPr/>
          <p:nvPr userDrawn="1"/>
        </p:nvSpPr>
        <p:spPr bwMode="auto">
          <a:xfrm>
            <a:off x="0" y="6269038"/>
            <a:ext cx="12192000" cy="5889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26F1FDA8-5BE5-2241-83A6-5BDBA0DA6C87}"/>
              </a:ext>
            </a:extLst>
          </p:cNvPr>
          <p:cNvPicPr>
            <a:picLocks noChangeAspect="1"/>
          </p:cNvPicPr>
          <p:nvPr userDrawn="1"/>
        </p:nvPicPr>
        <p:blipFill>
          <a:blip r:embed="rId3"/>
          <a:stretch>
            <a:fillRect/>
          </a:stretch>
        </p:blipFill>
        <p:spPr>
          <a:xfrm>
            <a:off x="6670361" y="292100"/>
            <a:ext cx="5227952" cy="5813321"/>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4" name="Picture 3">
            <a:extLst>
              <a:ext uri="{FF2B5EF4-FFF2-40B4-BE49-F238E27FC236}">
                <a16:creationId xmlns:a16="http://schemas.microsoft.com/office/drawing/2014/main" id="{04D1AD70-0B27-477C-9D84-570CEDD3050D}"/>
              </a:ext>
            </a:extLst>
          </p:cNvPr>
          <p:cNvPicPr>
            <a:picLocks noChangeAspect="1"/>
          </p:cNvPicPr>
          <p:nvPr userDrawn="1"/>
        </p:nvPicPr>
        <p:blipFill>
          <a:blip r:embed="rId3"/>
          <a:stretch>
            <a:fillRect/>
          </a:stretch>
        </p:blipFill>
        <p:spPr>
          <a:xfrm>
            <a:off x="6341106" y="1007337"/>
            <a:ext cx="5260348" cy="4533762"/>
          </a:xfrm>
          <a:prstGeom prst="rect">
            <a:avLst/>
          </a:prstGeom>
        </p:spPr>
      </p:pic>
    </p:spTree>
    <p:extLst>
      <p:ext uri="{BB962C8B-B14F-4D97-AF65-F5344CB8AC3E}">
        <p14:creationId xmlns:p14="http://schemas.microsoft.com/office/powerpoint/2010/main" val="220154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14587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9446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657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5067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470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009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9495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298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70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949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6765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0CF5C192-2D13-4BCC-9A4E-57CF339916AF}"/>
              </a:ext>
            </a:extLst>
          </p:cNvPr>
          <p:cNvPicPr>
            <a:picLocks noChangeAspect="1"/>
          </p:cNvPicPr>
          <p:nvPr userDrawn="1"/>
        </p:nvPicPr>
        <p:blipFill>
          <a:blip r:embed="rId2"/>
          <a:stretch>
            <a:fillRect/>
          </a:stretch>
        </p:blipFill>
        <p:spPr>
          <a:xfrm>
            <a:off x="9551984" y="4529873"/>
            <a:ext cx="2057404" cy="1773225"/>
          </a:xfrm>
          <a:prstGeom prst="rect">
            <a:avLst/>
          </a:prstGeom>
        </p:spPr>
      </p:pic>
    </p:spTree>
    <p:extLst>
      <p:ext uri="{BB962C8B-B14F-4D97-AF65-F5344CB8AC3E}">
        <p14:creationId xmlns:p14="http://schemas.microsoft.com/office/powerpoint/2010/main" val="2342482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28445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69F9B4D7-42D5-4233-9863-0D03E4F945CD}"/>
              </a:ext>
            </a:extLst>
          </p:cNvPr>
          <p:cNvPicPr>
            <a:picLocks noChangeAspect="1"/>
          </p:cNvPicPr>
          <p:nvPr userDrawn="1"/>
        </p:nvPicPr>
        <p:blipFill>
          <a:blip r:embed="rId2"/>
          <a:stretch>
            <a:fillRect/>
          </a:stretch>
        </p:blipFill>
        <p:spPr>
          <a:xfrm>
            <a:off x="9551984" y="4529873"/>
            <a:ext cx="2057404" cy="1773225"/>
          </a:xfrm>
          <a:prstGeom prst="rect">
            <a:avLst/>
          </a:prstGeom>
        </p:spPr>
      </p:pic>
    </p:spTree>
    <p:extLst>
      <p:ext uri="{BB962C8B-B14F-4D97-AF65-F5344CB8AC3E}">
        <p14:creationId xmlns:p14="http://schemas.microsoft.com/office/powerpoint/2010/main" val="4117243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73110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AC293C5B-8387-4849-9D97-CE328B1FB4AA}"/>
              </a:ext>
            </a:extLst>
          </p:cNvPr>
          <p:cNvPicPr>
            <a:picLocks noChangeAspect="1"/>
          </p:cNvPicPr>
          <p:nvPr userDrawn="1"/>
        </p:nvPicPr>
        <p:blipFill>
          <a:blip r:embed="rId2"/>
          <a:stretch>
            <a:fillRect/>
          </a:stretch>
        </p:blipFill>
        <p:spPr>
          <a:xfrm>
            <a:off x="9551984" y="4529873"/>
            <a:ext cx="2057404" cy="1773225"/>
          </a:xfrm>
          <a:prstGeom prst="rect">
            <a:avLst/>
          </a:prstGeom>
        </p:spPr>
      </p:pic>
    </p:spTree>
    <p:extLst>
      <p:ext uri="{BB962C8B-B14F-4D97-AF65-F5344CB8AC3E}">
        <p14:creationId xmlns:p14="http://schemas.microsoft.com/office/powerpoint/2010/main" val="3265089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409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7631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359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961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56268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005484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328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773810"/>
            <a:ext cx="6273418" cy="179466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980724"/>
            <a:ext cx="9860610" cy="1793104"/>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8885" y="471124"/>
            <a:ext cx="1434280" cy="307286"/>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spTree>
    <p:extLst>
      <p:ext uri="{BB962C8B-B14F-4D97-AF65-F5344CB8AC3E}">
        <p14:creationId xmlns:p14="http://schemas.microsoft.com/office/powerpoint/2010/main" val="899734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1377" cy="6858623"/>
          </a:xfrm>
          <a:prstGeom prst="rect">
            <a:avLst/>
          </a:prstGeom>
        </p:spPr>
      </p:pic>
      <p:sp>
        <p:nvSpPr>
          <p:cNvPr id="19" name="Rectangle 18"/>
          <p:cNvSpPr/>
          <p:nvPr userDrawn="1"/>
        </p:nvSpPr>
        <p:spPr bwMode="gray">
          <a:xfrm>
            <a:off x="268927" y="2084186"/>
            <a:ext cx="7171399" cy="4482760"/>
          </a:xfrm>
          <a:prstGeom prst="rect">
            <a:avLst/>
          </a:prstGeom>
          <a:solidFill>
            <a:schemeClr val="tx2">
              <a:alpha val="8784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8927" y="2084186"/>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8927" y="4773842"/>
            <a:ext cx="7171399" cy="1793104"/>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spTree>
    <p:extLst>
      <p:ext uri="{BB962C8B-B14F-4D97-AF65-F5344CB8AC3E}">
        <p14:creationId xmlns:p14="http://schemas.microsoft.com/office/powerpoint/2010/main" val="1854189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Team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1377" cy="6858623"/>
          </a:xfrm>
          <a:prstGeom prst="rect">
            <a:avLst/>
          </a:prstGeom>
        </p:spPr>
      </p:pic>
      <p:sp>
        <p:nvSpPr>
          <p:cNvPr id="19" name="Rectangle 18"/>
          <p:cNvSpPr/>
          <p:nvPr userDrawn="1"/>
        </p:nvSpPr>
        <p:spPr bwMode="gray">
          <a:xfrm>
            <a:off x="268927" y="2084186"/>
            <a:ext cx="7171399" cy="4482760"/>
          </a:xfrm>
          <a:prstGeom prst="rect">
            <a:avLst/>
          </a:prstGeom>
          <a:solidFill>
            <a:schemeClr val="tx2">
              <a:alpha val="8784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8927" y="2532462"/>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8927" y="5222118"/>
            <a:ext cx="7171399" cy="1344828"/>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sp>
        <p:nvSpPr>
          <p:cNvPr id="4" name="Text Placeholder 3"/>
          <p:cNvSpPr>
            <a:spLocks noGrp="1"/>
          </p:cNvSpPr>
          <p:nvPr>
            <p:ph type="body" sz="quarter" idx="13" hasCustomPrompt="1"/>
          </p:nvPr>
        </p:nvSpPr>
        <p:spPr bwMode="white">
          <a:xfrm>
            <a:off x="268927" y="2084186"/>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Click to edit Team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spTree>
    <p:extLst>
      <p:ext uri="{BB962C8B-B14F-4D97-AF65-F5344CB8AC3E}">
        <p14:creationId xmlns:p14="http://schemas.microsoft.com/office/powerpoint/2010/main" val="1332626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hot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56" y="0"/>
            <a:ext cx="12186067" cy="685862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10308885" y="471123"/>
            <a:ext cx="1434280" cy="308965"/>
          </a:xfrm>
          <a:prstGeom prst="rect">
            <a:avLst/>
          </a:prstGeom>
        </p:spPr>
      </p:pic>
      <p:sp>
        <p:nvSpPr>
          <p:cNvPr id="19" name="Rectangle 18"/>
          <p:cNvSpPr/>
          <p:nvPr userDrawn="1"/>
        </p:nvSpPr>
        <p:spPr bwMode="gray">
          <a:xfrm>
            <a:off x="269303" y="2084186"/>
            <a:ext cx="7171399" cy="4482746"/>
          </a:xfrm>
          <a:prstGeom prst="rect">
            <a:avLst/>
          </a:prstGeom>
          <a:solidFill>
            <a:schemeClr val="accent1">
              <a:lumMod val="75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9240" y="2084172"/>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9241" y="4772271"/>
            <a:ext cx="7171399" cy="1794661"/>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25" name="Picture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spTree>
    <p:extLst>
      <p:ext uri="{BB962C8B-B14F-4D97-AF65-F5344CB8AC3E}">
        <p14:creationId xmlns:p14="http://schemas.microsoft.com/office/powerpoint/2010/main" val="2713904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Team Slide 1">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56" y="0"/>
            <a:ext cx="12186067" cy="6858623"/>
          </a:xfrm>
          <a:prstGeom prst="rect">
            <a:avLst/>
          </a:prstGeom>
        </p:spPr>
      </p:pic>
      <p:sp>
        <p:nvSpPr>
          <p:cNvPr id="19" name="Rectangle 18"/>
          <p:cNvSpPr/>
          <p:nvPr userDrawn="1"/>
        </p:nvSpPr>
        <p:spPr bwMode="gray">
          <a:xfrm>
            <a:off x="269240" y="2078247"/>
            <a:ext cx="7171399" cy="4482746"/>
          </a:xfrm>
          <a:prstGeom prst="rect">
            <a:avLst/>
          </a:prstGeom>
          <a:solidFill>
            <a:schemeClr val="accent1">
              <a:lumMod val="75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9240" y="2536826"/>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9241" y="5230848"/>
            <a:ext cx="7171399" cy="1344828"/>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sp>
        <p:nvSpPr>
          <p:cNvPr id="4" name="Text Placeholder 3"/>
          <p:cNvSpPr>
            <a:spLocks noGrp="1"/>
          </p:cNvSpPr>
          <p:nvPr userDrawn="1">
            <p:ph type="body" sz="quarter" idx="13" hasCustomPrompt="1"/>
          </p:nvPr>
        </p:nvSpPr>
        <p:spPr bwMode="white">
          <a:xfrm>
            <a:off x="269240" y="2084173"/>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Click to edit Team Name</a:t>
            </a: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10308885" y="6266711"/>
            <a:ext cx="1434280" cy="308965"/>
          </a:xfrm>
          <a:prstGeom prst="rect">
            <a:avLst/>
          </a:prstGeom>
        </p:spPr>
      </p:pic>
    </p:spTree>
    <p:extLst>
      <p:ext uri="{BB962C8B-B14F-4D97-AF65-F5344CB8AC3E}">
        <p14:creationId xmlns:p14="http://schemas.microsoft.com/office/powerpoint/2010/main" val="3934223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pSp>
        <p:nvGrpSpPr>
          <p:cNvPr id="4" name="Group 3"/>
          <p:cNvGrpSpPr/>
          <p:nvPr userDrawn="1"/>
        </p:nvGrpSpPr>
        <p:grpSpPr>
          <a:xfrm>
            <a:off x="0" y="1"/>
            <a:ext cx="12192000" cy="6858623"/>
            <a:chOff x="0" y="0"/>
            <a:chExt cx="12436475" cy="699516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5840" cy="6995160"/>
            </a:xfrm>
            <a:prstGeom prst="rect">
              <a:avLst/>
            </a:prstGeom>
          </p:spPr>
        </p:pic>
        <p:pic>
          <p:nvPicPr>
            <p:cNvPr id="3" name="Picture 2"/>
            <p:cNvPicPr>
              <a:picLocks/>
            </p:cNvPicPr>
            <p:nvPr userDrawn="1"/>
          </p:nvPicPr>
          <p:blipFill>
            <a:blip r:embed="rId3">
              <a:extLst>
                <a:ext uri="{28A0092B-C50C-407E-A947-70E740481C1C}">
                  <a14:useLocalDpi xmlns:a14="http://schemas.microsoft.com/office/drawing/2010/main" val="0"/>
                </a:ext>
              </a:extLst>
            </a:blip>
            <a:stretch>
              <a:fillRect/>
            </a:stretch>
          </p:blipFill>
          <p:spPr>
            <a:xfrm flipH="1">
              <a:off x="4572635" y="3035173"/>
              <a:ext cx="7863840" cy="3959352"/>
            </a:xfrm>
            <a:prstGeom prst="rect">
              <a:avLst/>
            </a:prstGeom>
          </p:spPr>
        </p:pic>
      </p:grpSp>
      <p:sp>
        <p:nvSpPr>
          <p:cNvPr id="19" name="Rectangle 18"/>
          <p:cNvSpPr/>
          <p:nvPr userDrawn="1"/>
        </p:nvSpPr>
        <p:spPr bwMode="gray">
          <a:xfrm>
            <a:off x="269303" y="2084186"/>
            <a:ext cx="7171399" cy="4482746"/>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9240" y="2084172"/>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9241" y="4772271"/>
            <a:ext cx="7171399" cy="1794661"/>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25" name="Picture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8885" y="6268392"/>
            <a:ext cx="1434280" cy="307286"/>
          </a:xfrm>
          <a:prstGeom prst="rect">
            <a:avLst/>
          </a:prstGeom>
        </p:spPr>
      </p:pic>
    </p:spTree>
    <p:extLst>
      <p:ext uri="{BB962C8B-B14F-4D97-AF65-F5344CB8AC3E}">
        <p14:creationId xmlns:p14="http://schemas.microsoft.com/office/powerpoint/2010/main" val="1750222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Team Slide 2">
    <p:spTree>
      <p:nvGrpSpPr>
        <p:cNvPr id="1" name=""/>
        <p:cNvGrpSpPr/>
        <p:nvPr/>
      </p:nvGrpSpPr>
      <p:grpSpPr>
        <a:xfrm>
          <a:off x="0" y="0"/>
          <a:ext cx="0" cy="0"/>
          <a:chOff x="0" y="0"/>
          <a:chExt cx="0" cy="0"/>
        </a:xfrm>
      </p:grpSpPr>
      <p:grpSp>
        <p:nvGrpSpPr>
          <p:cNvPr id="3" name="Group 2"/>
          <p:cNvGrpSpPr/>
          <p:nvPr userDrawn="1"/>
        </p:nvGrpSpPr>
        <p:grpSpPr>
          <a:xfrm>
            <a:off x="0" y="0"/>
            <a:ext cx="12192000" cy="6858623"/>
            <a:chOff x="0" y="-1"/>
            <a:chExt cx="12436475" cy="699516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5840" cy="6995160"/>
            </a:xfrm>
            <a:prstGeom prst="rect">
              <a:avLst/>
            </a:prstGeom>
          </p:spPr>
        </p:pic>
        <p:pic>
          <p:nvPicPr>
            <p:cNvPr id="2" name="Picture 1"/>
            <p:cNvPicPr>
              <a:picLocks/>
            </p:cNvPicPr>
            <p:nvPr userDrawn="1"/>
          </p:nvPicPr>
          <p:blipFill>
            <a:blip r:embed="rId3">
              <a:extLst>
                <a:ext uri="{28A0092B-C50C-407E-A947-70E740481C1C}">
                  <a14:useLocalDpi xmlns:a14="http://schemas.microsoft.com/office/drawing/2010/main" val="0"/>
                </a:ext>
              </a:extLst>
            </a:blip>
            <a:stretch>
              <a:fillRect/>
            </a:stretch>
          </p:blipFill>
          <p:spPr>
            <a:xfrm flipH="1">
              <a:off x="6858635" y="3035173"/>
              <a:ext cx="5577840" cy="3959352"/>
            </a:xfrm>
            <a:prstGeom prst="rect">
              <a:avLst/>
            </a:prstGeom>
          </p:spPr>
        </p:pic>
      </p:grpSp>
      <p:sp>
        <p:nvSpPr>
          <p:cNvPr id="19" name="Rectangle 18"/>
          <p:cNvSpPr/>
          <p:nvPr userDrawn="1"/>
        </p:nvSpPr>
        <p:spPr bwMode="gray">
          <a:xfrm>
            <a:off x="269240" y="2078247"/>
            <a:ext cx="7171399" cy="4482746"/>
          </a:xfrm>
          <a:prstGeom prst="rect">
            <a:avLst/>
          </a:prstGeom>
          <a:solidFill>
            <a:schemeClr val="accent3">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9240" y="2536826"/>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9241" y="5230848"/>
            <a:ext cx="7171399" cy="1344828"/>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sp>
        <p:nvSpPr>
          <p:cNvPr id="4" name="Text Placeholder 3"/>
          <p:cNvSpPr>
            <a:spLocks noGrp="1"/>
          </p:cNvSpPr>
          <p:nvPr userDrawn="1">
            <p:ph type="body" sz="quarter" idx="13" hasCustomPrompt="1"/>
          </p:nvPr>
        </p:nvSpPr>
        <p:spPr bwMode="white">
          <a:xfrm>
            <a:off x="269240" y="2084173"/>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Click to edit Team Name</a:t>
            </a:r>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ltGray">
          <a:xfrm>
            <a:off x="10308885" y="6266711"/>
            <a:ext cx="1434280" cy="308965"/>
          </a:xfrm>
          <a:prstGeom prst="rect">
            <a:avLst/>
          </a:prstGeom>
        </p:spPr>
      </p:pic>
    </p:spTree>
    <p:extLst>
      <p:ext uri="{BB962C8B-B14F-4D97-AF65-F5344CB8AC3E}">
        <p14:creationId xmlns:p14="http://schemas.microsoft.com/office/powerpoint/2010/main" val="813339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pSp>
        <p:nvGrpSpPr>
          <p:cNvPr id="2" name="Group 1"/>
          <p:cNvGrpSpPr/>
          <p:nvPr userDrawn="1"/>
        </p:nvGrpSpPr>
        <p:grpSpPr>
          <a:xfrm>
            <a:off x="0" y="0"/>
            <a:ext cx="12192000" cy="6858623"/>
            <a:chOff x="0" y="-1"/>
            <a:chExt cx="12436475" cy="699516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435840" cy="6995160"/>
            </a:xfrm>
            <a:prstGeom prst="rect">
              <a:avLst/>
            </a:prstGeom>
          </p:spPr>
        </p:pic>
        <p:pic>
          <p:nvPicPr>
            <p:cNvPr id="10" name="Picture 9"/>
            <p:cNvPicPr>
              <a:picLocks/>
            </p:cNvPicPr>
            <p:nvPr userDrawn="1"/>
          </p:nvPicPr>
          <p:blipFill>
            <a:blip r:embed="rId3">
              <a:extLst>
                <a:ext uri="{28A0092B-C50C-407E-A947-70E740481C1C}">
                  <a14:useLocalDpi xmlns:a14="http://schemas.microsoft.com/office/drawing/2010/main" val="0"/>
                </a:ext>
              </a:extLst>
            </a:blip>
            <a:stretch>
              <a:fillRect/>
            </a:stretch>
          </p:blipFill>
          <p:spPr>
            <a:xfrm flipH="1">
              <a:off x="4572635" y="3035173"/>
              <a:ext cx="7863840" cy="3959352"/>
            </a:xfrm>
            <a:prstGeom prst="rect">
              <a:avLst/>
            </a:prstGeom>
          </p:spPr>
        </p:pic>
      </p:grpSp>
      <p:sp>
        <p:nvSpPr>
          <p:cNvPr id="19" name="Rectangle 18"/>
          <p:cNvSpPr/>
          <p:nvPr userDrawn="1"/>
        </p:nvSpPr>
        <p:spPr bwMode="gray">
          <a:xfrm>
            <a:off x="269303" y="2084173"/>
            <a:ext cx="7171399" cy="4482746"/>
          </a:xfrm>
          <a:prstGeom prst="rect">
            <a:avLst/>
          </a:prstGeom>
          <a:solidFill>
            <a:schemeClr val="accent2">
              <a:alpha val="8784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lvl="0" algn="ctr" defTabSz="685354"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9240" y="2084159"/>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9241" y="4772259"/>
            <a:ext cx="7171399" cy="1794661"/>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8885" y="6268392"/>
            <a:ext cx="1434280" cy="307286"/>
          </a:xfrm>
          <a:prstGeom prst="rect">
            <a:avLst/>
          </a:prstGeom>
        </p:spPr>
      </p:pic>
    </p:spTree>
    <p:extLst>
      <p:ext uri="{BB962C8B-B14F-4D97-AF65-F5344CB8AC3E}">
        <p14:creationId xmlns:p14="http://schemas.microsoft.com/office/powerpoint/2010/main" val="3734429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Team Slide 3">
    <p:spTree>
      <p:nvGrpSpPr>
        <p:cNvPr id="1" name=""/>
        <p:cNvGrpSpPr/>
        <p:nvPr/>
      </p:nvGrpSpPr>
      <p:grpSpPr>
        <a:xfrm>
          <a:off x="0" y="0"/>
          <a:ext cx="0" cy="0"/>
          <a:chOff x="0" y="0"/>
          <a:chExt cx="0" cy="0"/>
        </a:xfrm>
      </p:grpSpPr>
      <p:grpSp>
        <p:nvGrpSpPr>
          <p:cNvPr id="5" name="Group 4"/>
          <p:cNvGrpSpPr/>
          <p:nvPr userDrawn="1"/>
        </p:nvGrpSpPr>
        <p:grpSpPr>
          <a:xfrm>
            <a:off x="0" y="1"/>
            <a:ext cx="12192000" cy="6858623"/>
            <a:chOff x="0" y="0"/>
            <a:chExt cx="12436475" cy="699516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5840" cy="6995160"/>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flipH="1" flipV="1">
              <a:off x="6858635" y="0"/>
              <a:ext cx="5577840" cy="3959352"/>
            </a:xfrm>
            <a:prstGeom prst="rect">
              <a:avLst/>
            </a:prstGeom>
          </p:spPr>
        </p:pic>
      </p:grpSp>
      <p:sp>
        <p:nvSpPr>
          <p:cNvPr id="19" name="Rectangle 18"/>
          <p:cNvSpPr/>
          <p:nvPr userDrawn="1"/>
        </p:nvSpPr>
        <p:spPr bwMode="gray">
          <a:xfrm>
            <a:off x="269240" y="2084186"/>
            <a:ext cx="7171399" cy="4482746"/>
          </a:xfrm>
          <a:prstGeom prst="rect">
            <a:avLst/>
          </a:prstGeom>
          <a:solidFill>
            <a:schemeClr val="accent2">
              <a:alpha val="8784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lvl="0" algn="ctr" defTabSz="685354"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9240" y="2542766"/>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9241" y="5236788"/>
            <a:ext cx="7171399" cy="1344828"/>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sp>
        <p:nvSpPr>
          <p:cNvPr id="4" name="Text Placeholder 3"/>
          <p:cNvSpPr>
            <a:spLocks noGrp="1"/>
          </p:cNvSpPr>
          <p:nvPr userDrawn="1">
            <p:ph type="body" sz="quarter" idx="13" hasCustomPrompt="1"/>
          </p:nvPr>
        </p:nvSpPr>
        <p:spPr bwMode="white">
          <a:xfrm>
            <a:off x="269240" y="2090112"/>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Click to edit Team Name</a:t>
            </a:r>
          </a:p>
        </p:txBody>
      </p:sp>
      <p:pic>
        <p:nvPicPr>
          <p:cNvPr id="25" name="Picture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ltGray">
          <a:xfrm>
            <a:off x="10308885" y="471123"/>
            <a:ext cx="1434280" cy="308965"/>
          </a:xfrm>
          <a:prstGeom prst="rect">
            <a:avLst/>
          </a:prstGeom>
        </p:spPr>
      </p:pic>
    </p:spTree>
    <p:extLst>
      <p:ext uri="{BB962C8B-B14F-4D97-AF65-F5344CB8AC3E}">
        <p14:creationId xmlns:p14="http://schemas.microsoft.com/office/powerpoint/2010/main" val="383984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1377" cy="6858623"/>
          </a:xfrm>
          <a:prstGeom prst="rect">
            <a:avLst/>
          </a:prstGeom>
        </p:spPr>
      </p:pic>
      <p:sp>
        <p:nvSpPr>
          <p:cNvPr id="19" name="Rectangle 18"/>
          <p:cNvSpPr/>
          <p:nvPr userDrawn="1"/>
        </p:nvSpPr>
        <p:spPr bwMode="gray">
          <a:xfrm>
            <a:off x="268927" y="2084186"/>
            <a:ext cx="7171399" cy="4482746"/>
          </a:xfrm>
          <a:prstGeom prst="rect">
            <a:avLst/>
          </a:prstGeom>
          <a:solidFill>
            <a:schemeClr val="accent4">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8927" y="2084172"/>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8927" y="4772271"/>
            <a:ext cx="7171399" cy="1794661"/>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308885" y="6268392"/>
            <a:ext cx="1434280" cy="307286"/>
          </a:xfrm>
          <a:prstGeom prst="rect">
            <a:avLst/>
          </a:prstGeom>
        </p:spPr>
      </p:pic>
    </p:spTree>
    <p:extLst>
      <p:ext uri="{BB962C8B-B14F-4D97-AF65-F5344CB8AC3E}">
        <p14:creationId xmlns:p14="http://schemas.microsoft.com/office/powerpoint/2010/main" val="3123805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Team Slide 4">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1377" cy="6858623"/>
          </a:xfrm>
          <a:prstGeom prst="rect">
            <a:avLst/>
          </a:prstGeom>
        </p:spPr>
      </p:pic>
      <p:sp>
        <p:nvSpPr>
          <p:cNvPr id="19" name="Rectangle 18"/>
          <p:cNvSpPr/>
          <p:nvPr userDrawn="1"/>
        </p:nvSpPr>
        <p:spPr bwMode="gray">
          <a:xfrm>
            <a:off x="268927" y="2078250"/>
            <a:ext cx="7171399" cy="4482746"/>
          </a:xfrm>
          <a:prstGeom prst="rect">
            <a:avLst/>
          </a:prstGeom>
          <a:solidFill>
            <a:schemeClr val="accent4">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ltGray">
          <a:xfrm>
            <a:off x="268927" y="2536829"/>
            <a:ext cx="7171399" cy="2689656"/>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userDrawn="1">
            <p:ph type="body" sz="quarter" idx="12" hasCustomPrompt="1"/>
          </p:nvPr>
        </p:nvSpPr>
        <p:spPr bwMode="ltGray">
          <a:xfrm>
            <a:off x="268927" y="5230851"/>
            <a:ext cx="7171399" cy="1344828"/>
          </a:xfrm>
          <a:noFill/>
        </p:spPr>
        <p:txBody>
          <a:bodyPr lIns="182880" tIns="146304" rIns="182880" bIns="146304">
            <a:noAutofit/>
          </a:bodyPr>
          <a:lstStyle>
            <a:lvl1pPr marL="0" indent="0">
              <a:spcBef>
                <a:spcPts val="0"/>
              </a:spcBef>
              <a:buNone/>
              <a:defRPr sz="3528" spc="0" baseline="0">
                <a:gradFill>
                  <a:gsLst>
                    <a:gs pos="1250">
                      <a:srgbClr val="FFFFFF"/>
                    </a:gs>
                    <a:gs pos="99000">
                      <a:srgbClr val="FFFFFF"/>
                    </a:gs>
                  </a:gsLst>
                  <a:lin ang="5400000" scaled="0"/>
                </a:gradFill>
                <a:latin typeface="+mj-lt"/>
              </a:defRPr>
            </a:lvl1pPr>
          </a:lstStyle>
          <a:p>
            <a:pPr lvl="0"/>
            <a:r>
              <a:rPr lang="en-US"/>
              <a:t>Speaker Name</a:t>
            </a:r>
          </a:p>
        </p:txBody>
      </p:sp>
      <p:sp>
        <p:nvSpPr>
          <p:cNvPr id="4" name="Text Placeholder 3"/>
          <p:cNvSpPr>
            <a:spLocks noGrp="1"/>
          </p:cNvSpPr>
          <p:nvPr userDrawn="1">
            <p:ph type="body" sz="quarter" idx="13" hasCustomPrompt="1"/>
          </p:nvPr>
        </p:nvSpPr>
        <p:spPr bwMode="white">
          <a:xfrm>
            <a:off x="268927" y="2084175"/>
            <a:ext cx="7171399" cy="448276"/>
          </a:xfrm>
        </p:spPr>
        <p:txBody>
          <a:bodyPr lIns="182880" tIns="146304" rIns="182880" bIns="146304">
            <a:noAutofit/>
          </a:bodyPr>
          <a:lstStyle>
            <a:lvl1pPr marL="0" indent="0">
              <a:buNone/>
              <a:defRPr sz="1961" baseline="0">
                <a:gradFill>
                  <a:gsLst>
                    <a:gs pos="1250">
                      <a:srgbClr val="FFFFFF"/>
                    </a:gs>
                    <a:gs pos="100000">
                      <a:srgbClr val="FFFFFF"/>
                    </a:gs>
                  </a:gsLst>
                  <a:lin ang="5400000" scaled="0"/>
                </a:gradFill>
                <a:latin typeface="+mn-lt"/>
              </a:defRPr>
            </a:lvl1pPr>
            <a:lvl2pPr marL="336080" indent="0">
              <a:buNone/>
              <a:defRPr sz="1961">
                <a:gradFill>
                  <a:gsLst>
                    <a:gs pos="1250">
                      <a:srgbClr val="FFFFFF"/>
                    </a:gs>
                    <a:gs pos="100000">
                      <a:srgbClr val="FFFFFF"/>
                    </a:gs>
                  </a:gsLst>
                  <a:lin ang="5400000" scaled="0"/>
                </a:gradFill>
              </a:defRPr>
            </a:lvl2pPr>
            <a:lvl3pPr marL="560134" indent="0">
              <a:buNone/>
              <a:defRPr sz="1961">
                <a:gradFill>
                  <a:gsLst>
                    <a:gs pos="1250">
                      <a:srgbClr val="FFFFFF"/>
                    </a:gs>
                    <a:gs pos="100000">
                      <a:srgbClr val="FFFFFF"/>
                    </a:gs>
                  </a:gsLst>
                  <a:lin ang="5400000" scaled="0"/>
                </a:gradFill>
              </a:defRPr>
            </a:lvl3pPr>
            <a:lvl4pPr marL="784187" indent="0">
              <a:buNone/>
              <a:defRPr sz="1961">
                <a:gradFill>
                  <a:gsLst>
                    <a:gs pos="1250">
                      <a:srgbClr val="FFFFFF"/>
                    </a:gs>
                    <a:gs pos="100000">
                      <a:srgbClr val="FFFFFF"/>
                    </a:gs>
                  </a:gsLst>
                  <a:lin ang="5400000" scaled="0"/>
                </a:gradFill>
              </a:defRPr>
            </a:lvl4pPr>
            <a:lvl5pPr marL="1008241" indent="0">
              <a:buNone/>
              <a:defRPr sz="1961">
                <a:gradFill>
                  <a:gsLst>
                    <a:gs pos="1250">
                      <a:srgbClr val="FFFFFF"/>
                    </a:gs>
                    <a:gs pos="100000">
                      <a:srgbClr val="FFFFFF"/>
                    </a:gs>
                  </a:gsLst>
                  <a:lin ang="5400000" scaled="0"/>
                </a:gradFill>
              </a:defRPr>
            </a:lvl5pPr>
          </a:lstStyle>
          <a:p>
            <a:pPr lvl="0"/>
            <a:r>
              <a:rPr lang="en-US"/>
              <a:t>Click to edit Team Name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38" y="291068"/>
            <a:ext cx="1792854" cy="1793108"/>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ltGray">
          <a:xfrm>
            <a:off x="10308885" y="6266711"/>
            <a:ext cx="1434280" cy="308965"/>
          </a:xfrm>
          <a:prstGeom prst="rect">
            <a:avLst/>
          </a:prstGeom>
        </p:spPr>
      </p:pic>
    </p:spTree>
    <p:extLst>
      <p:ext uri="{BB962C8B-B14F-4D97-AF65-F5344CB8AC3E}">
        <p14:creationId xmlns:p14="http://schemas.microsoft.com/office/powerpoint/2010/main" val="2046088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100000">
                      <a:schemeClr val="tx1"/>
                    </a:gs>
                    <a:gs pos="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219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3029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3164682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300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50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4797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3521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80951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0" y="1190735"/>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76656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85123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4672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sz="1765"/>
            </a:lvl4pPr>
            <a:lvl5pPr marL="672161"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69611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1961"/>
            </a:lvl2pPr>
            <a:lvl3pPr marL="685671" indent="-165070">
              <a:tabLst/>
              <a:defRPr sz="1961"/>
            </a:lvl3pPr>
            <a:lvl4pPr marL="863437" indent="-177767">
              <a:defRPr sz="1765"/>
            </a:lvl4pPr>
            <a:lvl5pPr marL="1028506" indent="-165070">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1961"/>
            </a:lvl2pPr>
            <a:lvl3pPr marL="685671" indent="-165070">
              <a:tabLst/>
              <a:defRPr sz="1961"/>
            </a:lvl3pPr>
            <a:lvl4pPr marL="863437" indent="-177767">
              <a:defRPr sz="1765"/>
            </a:lvl4pPr>
            <a:lvl5pPr marL="1028506" indent="-165070">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97604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619356"/>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2353"/>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2353"/>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7731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7849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29379447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8567502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1583540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87621"/>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73828"/>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41091593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87621"/>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43484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5020789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rcRect/>
            <a:stretch>
              <a:fillRect/>
            </a:stretch>
          </a:blipFill>
        </p:spPr>
        <p:txBody>
          <a:bodyPr vert="horz" wrap="square" lIns="548640" tIns="548640" rIns="146304" bIns="91440" rtlCol="0" anchor="ctr" anchorCtr="0">
            <a:noAutofit/>
          </a:bodyPr>
          <a:lstStyle>
            <a:lvl1pPr>
              <a:defRPr lang="en-US" sz="1371" b="1" dirty="0">
                <a:gradFill>
                  <a:gsLst>
                    <a:gs pos="54639">
                      <a:srgbClr val="000000"/>
                    </a:gs>
                    <a:gs pos="24000">
                      <a:srgbClr val="000000"/>
                    </a:gs>
                  </a:gsLst>
                  <a:lin ang="0" scaled="0"/>
                </a:gradFill>
                <a:latin typeface="+mn-lt"/>
              </a:defRPr>
            </a:lvl1pPr>
          </a:lstStyle>
          <a:p>
            <a:pPr marL="0" lvl="0" indent="0" algn="ctr">
              <a:buNone/>
            </a:pPr>
            <a:r>
              <a:rPr lang="en-US"/>
              <a:t>Click icon to add picture</a:t>
            </a:r>
          </a:p>
        </p:txBody>
      </p:sp>
    </p:spTree>
    <p:extLst>
      <p:ext uri="{BB962C8B-B14F-4D97-AF65-F5344CB8AC3E}">
        <p14:creationId xmlns:p14="http://schemas.microsoft.com/office/powerpoint/2010/main" val="384075672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1720347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0865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825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7419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emf"/><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image" Target="../media/image7.emf"/><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slideLayout" Target="../slideLayouts/slideLayout104.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theme" Target="../theme/theme4.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78" r:id="rId11"/>
    <p:sldLayoutId id="2147484784" r:id="rId12"/>
    <p:sldLayoutId id="2147484785" r:id="rId13"/>
    <p:sldLayoutId id="2147484786" r:id="rId14"/>
    <p:sldLayoutId id="2147484787" r:id="rId15"/>
    <p:sldLayoutId id="2147484249" r:id="rId16"/>
    <p:sldLayoutId id="2147484640" r:id="rId17"/>
    <p:sldLayoutId id="2147484584" r:id="rId18"/>
    <p:sldLayoutId id="2147484583" r:id="rId19"/>
    <p:sldLayoutId id="2147484671" r:id="rId20"/>
    <p:sldLayoutId id="2147484806" r:id="rId21"/>
    <p:sldLayoutId id="2147484673" r:id="rId22"/>
    <p:sldLayoutId id="2147484585" r:id="rId23"/>
    <p:sldLayoutId id="2147484299" r:id="rId24"/>
    <p:sldLayoutId id="2147484263" r:id="rId25"/>
    <p:sldLayoutId id="214748480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711" r:id="rId1"/>
    <p:sldLayoutId id="2147484680" r:id="rId2"/>
    <p:sldLayoutId id="2147484685" r:id="rId3"/>
    <p:sldLayoutId id="2147484686" r:id="rId4"/>
    <p:sldLayoutId id="2147484694" r:id="rId5"/>
    <p:sldLayoutId id="2147484695" r:id="rId6"/>
    <p:sldLayoutId id="2147484697" r:id="rId7"/>
    <p:sldLayoutId id="2147484699" r:id="rId8"/>
    <p:sldLayoutId id="2147484700" r:id="rId9"/>
    <p:sldLayoutId id="2147484701" r:id="rId10"/>
    <p:sldLayoutId id="2147484702"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24162"/>
      </p:ext>
    </p:extLst>
  </p:cSld>
  <p:clrMap bg1="lt1" tx1="dk1" bg2="lt2" tx2="dk2" accent1="accent1" accent2="accent2" accent3="accent3" accent4="accent4" accent5="accent5" accent6="accent6" hlink="hlink" folHlink="folHlink"/>
  <p:sldLayoutIdLst>
    <p:sldLayoutId id="2147484808" r:id="rId1"/>
    <p:sldLayoutId id="2147484809" r:id="rId2"/>
    <p:sldLayoutId id="2147484810" r:id="rId3"/>
    <p:sldLayoutId id="2147484811" r:id="rId4"/>
    <p:sldLayoutId id="2147484812" r:id="rId5"/>
    <p:sldLayoutId id="2147484813" r:id="rId6"/>
    <p:sldLayoutId id="2147484814" r:id="rId7"/>
    <p:sldLayoutId id="2147484815" r:id="rId8"/>
    <p:sldLayoutId id="2147484816" r:id="rId9"/>
    <p:sldLayoutId id="2147484817" r:id="rId10"/>
    <p:sldLayoutId id="2147484818" r:id="rId11"/>
    <p:sldLayoutId id="2147484819" r:id="rId12"/>
    <p:sldLayoutId id="2147484820" r:id="rId13"/>
    <p:sldLayoutId id="2147484821" r:id="rId14"/>
    <p:sldLayoutId id="2147484822" r:id="rId15"/>
    <p:sldLayoutId id="2147484823" r:id="rId16"/>
    <p:sldLayoutId id="2147484824" r:id="rId17"/>
    <p:sldLayoutId id="2147484825" r:id="rId18"/>
    <p:sldLayoutId id="2147484826" r:id="rId19"/>
    <p:sldLayoutId id="2147484827" r:id="rId20"/>
    <p:sldLayoutId id="2147484828" r:id="rId21"/>
    <p:sldLayoutId id="2147484829" r:id="rId22"/>
    <p:sldLayoutId id="2147484830" r:id="rId23"/>
    <p:sldLayoutId id="2147484831" r:id="rId24"/>
    <p:sldLayoutId id="2147484832" r:id="rId25"/>
    <p:sldLayoutId id="214748490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9725294"/>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894" r:id="rId31"/>
    <p:sldLayoutId id="2147484895" r:id="rId32"/>
    <p:sldLayoutId id="2147484896" r:id="rId33"/>
    <p:sldLayoutId id="2147484897" r:id="rId34"/>
    <p:sldLayoutId id="2147484898" r:id="rId35"/>
    <p:sldLayoutId id="2147484899" r:id="rId36"/>
    <p:sldLayoutId id="2147484900" r:id="rId37"/>
    <p:sldLayoutId id="2147484901" r:id="rId38"/>
    <p:sldLayoutId id="2147484902" r:id="rId39"/>
    <p:sldLayoutId id="2147484903" r:id="rId40"/>
    <p:sldLayoutId id="2147484904" r:id="rId41"/>
    <p:sldLayoutId id="2147484905" r:id="rId4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3.xml"/><Relationship Id="rId1" Type="http://schemas.openxmlformats.org/officeDocument/2006/relationships/themeOverride" Target="../theme/themeOverride1.xml"/><Relationship Id="rId6" Type="http://schemas.openxmlformats.org/officeDocument/2006/relationships/image" Target="../media/image35.png"/><Relationship Id="rId5" Type="http://schemas.openxmlformats.org/officeDocument/2006/relationships/hyperlink" Target="https://aka.ms/CSSSignatures" TargetMode="External"/><Relationship Id="rId4" Type="http://schemas.openxmlformats.org/officeDocument/2006/relationships/hyperlink" Target="https://microsoft.sharepoint.com/teams/BrandCentral/Pages/The-Microsoft-brand-Strategy-One-Microsoft.asp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3.xml"/><Relationship Id="rId1" Type="http://schemas.openxmlformats.org/officeDocument/2006/relationships/themeOverride" Target="../theme/themeOverride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hyperlink" Target="mailto:email@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80.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hyperlink" Target="mailto:email@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6313" y="2142161"/>
            <a:ext cx="9144000" cy="2049792"/>
          </a:xfrm>
        </p:spPr>
        <p:txBody>
          <a:bodyPr/>
          <a:lstStyle/>
          <a:p>
            <a:r>
              <a:rPr lang="en-US" dirty="0"/>
              <a:t>Official CSS Signature Guidelines</a:t>
            </a:r>
            <a:br>
              <a:rPr lang="en-US" dirty="0"/>
            </a:br>
            <a:r>
              <a:rPr lang="en-US" sz="2800" dirty="0"/>
              <a:t>Representing CSS clearly &amp; consistently</a:t>
            </a:r>
            <a:br>
              <a:rPr lang="en-US" sz="2800" dirty="0"/>
            </a:br>
            <a:br>
              <a:rPr lang="en-US" sz="2800" dirty="0"/>
            </a:br>
            <a:br>
              <a:rPr lang="en-US" sz="2800"/>
            </a:br>
            <a:r>
              <a:rPr lang="en-US" sz="2800"/>
              <a:t>November </a:t>
            </a:r>
            <a:r>
              <a:rPr lang="en-US" sz="2800" dirty="0"/>
              <a:t>2019 </a:t>
            </a:r>
          </a:p>
        </p:txBody>
      </p:sp>
    </p:spTree>
    <p:extLst>
      <p:ext uri="{BB962C8B-B14F-4D97-AF65-F5344CB8AC3E}">
        <p14:creationId xmlns:p14="http://schemas.microsoft.com/office/powerpoint/2010/main" val="282917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CSS Signature Initiative</a:t>
            </a:r>
          </a:p>
        </p:txBody>
      </p:sp>
      <p:sp>
        <p:nvSpPr>
          <p:cNvPr id="4" name="Rectangle 3">
            <a:extLst>
              <a:ext uri="{FF2B5EF4-FFF2-40B4-BE49-F238E27FC236}">
                <a16:creationId xmlns:a16="http://schemas.microsoft.com/office/drawing/2014/main" id="{38B88619-0C95-4611-81C7-12F0C1B12FB1}"/>
              </a:ext>
            </a:extLst>
          </p:cNvPr>
          <p:cNvSpPr/>
          <p:nvPr/>
        </p:nvSpPr>
        <p:spPr bwMode="auto">
          <a:xfrm>
            <a:off x="8402431" y="0"/>
            <a:ext cx="4292600" cy="6858000"/>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Text Placeholder 5">
            <a:extLst>
              <a:ext uri="{FF2B5EF4-FFF2-40B4-BE49-F238E27FC236}">
                <a16:creationId xmlns:a16="http://schemas.microsoft.com/office/drawing/2014/main" id="{2036F022-7909-44AB-8C13-48264A125D33}"/>
              </a:ext>
            </a:extLst>
          </p:cNvPr>
          <p:cNvSpPr txBox="1">
            <a:spLocks/>
          </p:cNvSpPr>
          <p:nvPr/>
        </p:nvSpPr>
        <p:spPr>
          <a:xfrm>
            <a:off x="584201" y="1435497"/>
            <a:ext cx="7624851" cy="542302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t>We are updating and aligning email signatures across all of CSS</a:t>
            </a:r>
          </a:p>
          <a:p>
            <a:pPr marL="228600" lvl="1" indent="0">
              <a:buFont typeface="Wingdings" panose="05000000000000000000" pitchFamily="2" charset="2"/>
              <a:buNone/>
            </a:pPr>
            <a:endParaRPr lang="en-US" dirty="0"/>
          </a:p>
          <a:p>
            <a:pPr marL="228600" lvl="1" indent="0">
              <a:buFont typeface="Wingdings" panose="05000000000000000000" pitchFamily="2" charset="2"/>
              <a:buNone/>
            </a:pPr>
            <a:r>
              <a:rPr lang="en-US" sz="1800" b="1" dirty="0"/>
              <a:t>Objectives</a:t>
            </a:r>
          </a:p>
          <a:p>
            <a:pPr marL="919163" lvl="1" indent="-457200">
              <a:buFont typeface="Wingdings" panose="05000000000000000000" pitchFamily="2" charset="2"/>
              <a:buAutoNum type="arabicPeriod"/>
            </a:pPr>
            <a:r>
              <a:rPr lang="en-US" sz="1800" dirty="0"/>
              <a:t>Present CSS employees and contractors in a </a:t>
            </a:r>
            <a:r>
              <a:rPr lang="en-US" sz="1800" b="1" dirty="0"/>
              <a:t>consistent</a:t>
            </a:r>
            <a:r>
              <a:rPr lang="en-US" sz="1800" dirty="0"/>
              <a:t> and </a:t>
            </a:r>
            <a:r>
              <a:rPr lang="en-US" sz="1800" b="1" dirty="0"/>
              <a:t>simple way</a:t>
            </a:r>
            <a:r>
              <a:rPr lang="en-US" sz="1800" dirty="0"/>
              <a:t> to our customers, stakeholders &amp; colleagues</a:t>
            </a:r>
          </a:p>
          <a:p>
            <a:pPr marL="919163" lvl="1" indent="-457200">
              <a:buFont typeface="Wingdings" panose="05000000000000000000" pitchFamily="2" charset="2"/>
              <a:buAutoNum type="arabicPeriod" startAt="2"/>
            </a:pPr>
            <a:r>
              <a:rPr lang="en-US" sz="1800" dirty="0"/>
              <a:t>Align with the </a:t>
            </a:r>
            <a:r>
              <a:rPr lang="en-US" sz="1800" dirty="0">
                <a:hlinkClick r:id="rId4"/>
              </a:rPr>
              <a:t>One Microsoft brand initiative</a:t>
            </a:r>
            <a:endParaRPr lang="en-US" sz="1800" dirty="0"/>
          </a:p>
          <a:p>
            <a:pPr marL="461963" lvl="1" indent="0">
              <a:buFont typeface="Wingdings" panose="05000000000000000000" pitchFamily="2" charset="2"/>
              <a:buNone/>
            </a:pPr>
            <a:endParaRPr lang="en-US" sz="1800" dirty="0"/>
          </a:p>
          <a:p>
            <a:pPr marL="0" lvl="1" indent="0">
              <a:buFont typeface="Wingdings" panose="05000000000000000000" pitchFamily="2" charset="2"/>
              <a:buNone/>
              <a:tabLst>
                <a:tab pos="225425" algn="l"/>
              </a:tabLst>
            </a:pPr>
            <a:r>
              <a:rPr lang="en-US" sz="1800" dirty="0"/>
              <a:t>	</a:t>
            </a:r>
            <a:r>
              <a:rPr lang="en-US" sz="1800" b="1" dirty="0"/>
              <a:t>Principles</a:t>
            </a:r>
            <a:r>
              <a:rPr lang="en-US" sz="1800" dirty="0"/>
              <a:t>	</a:t>
            </a:r>
          </a:p>
          <a:p>
            <a:pPr marL="919163" lvl="1" indent="-457200">
              <a:buFont typeface="Wingdings" panose="05000000000000000000" pitchFamily="2" charset="2"/>
              <a:buAutoNum type="arabicPeriod"/>
              <a:tabLst>
                <a:tab pos="225425" algn="l"/>
              </a:tabLst>
            </a:pPr>
            <a:r>
              <a:rPr lang="en-US" sz="1800" dirty="0"/>
              <a:t>Simplicity – Less is more</a:t>
            </a:r>
          </a:p>
          <a:p>
            <a:pPr marL="919163" lvl="1" indent="-457200">
              <a:buFont typeface="Wingdings" panose="05000000000000000000" pitchFamily="2" charset="2"/>
              <a:buAutoNum type="arabicPeriod"/>
              <a:tabLst>
                <a:tab pos="225425" algn="l"/>
              </a:tabLst>
            </a:pPr>
            <a:r>
              <a:rPr lang="en-US" sz="1800" dirty="0"/>
              <a:t>We work for Microsoft not a product</a:t>
            </a:r>
          </a:p>
          <a:p>
            <a:pPr marL="919163" lvl="1" indent="-457200">
              <a:buFont typeface="Wingdings" panose="05000000000000000000" pitchFamily="2" charset="2"/>
              <a:buAutoNum type="arabicPeriod"/>
              <a:tabLst>
                <a:tab pos="225425" algn="l"/>
              </a:tabLst>
            </a:pPr>
            <a:r>
              <a:rPr lang="en-US" sz="1800" dirty="0"/>
              <a:t>Think of what your customers need</a:t>
            </a:r>
          </a:p>
          <a:p>
            <a:pPr marL="225425" lvl="1" indent="0">
              <a:buFont typeface="Wingdings" panose="05000000000000000000" pitchFamily="2" charset="2"/>
              <a:buNone/>
              <a:tabLst>
                <a:tab pos="225425" algn="l"/>
              </a:tabLst>
            </a:pPr>
            <a:endParaRPr lang="en-US" sz="1800" dirty="0"/>
          </a:p>
          <a:p>
            <a:pPr marL="225425" lvl="1" indent="0">
              <a:buFont typeface="Wingdings" panose="05000000000000000000" pitchFamily="2" charset="2"/>
              <a:buNone/>
              <a:tabLst>
                <a:tab pos="225425" algn="l"/>
              </a:tabLst>
            </a:pPr>
            <a:r>
              <a:rPr lang="en-US" sz="2400" b="1" dirty="0">
                <a:solidFill>
                  <a:schemeClr val="accent1"/>
                </a:solidFill>
              </a:rPr>
              <a:t>Call to Action</a:t>
            </a:r>
          </a:p>
          <a:p>
            <a:pPr marL="568325" lvl="1" indent="-342900">
              <a:buFont typeface="Wingdings" panose="05000000000000000000" pitchFamily="2" charset="2"/>
              <a:buChar char="ü"/>
              <a:tabLst>
                <a:tab pos="225425" algn="l"/>
              </a:tabLst>
            </a:pPr>
            <a:r>
              <a:rPr lang="en-US" sz="1800" dirty="0"/>
              <a:t>Review the </a:t>
            </a:r>
            <a:r>
              <a:rPr lang="en-US" sz="1800" dirty="0">
                <a:hlinkClick r:id="rId5"/>
              </a:rPr>
              <a:t>CSS signature guidelines</a:t>
            </a:r>
            <a:endParaRPr lang="en-US" sz="1800" dirty="0"/>
          </a:p>
          <a:p>
            <a:pPr marL="568325" lvl="1" indent="-342900">
              <a:buFont typeface="Wingdings" panose="05000000000000000000" pitchFamily="2" charset="2"/>
              <a:buChar char="ü"/>
              <a:tabLst>
                <a:tab pos="225425" algn="l"/>
              </a:tabLst>
            </a:pPr>
            <a:r>
              <a:rPr lang="en-US" sz="1800" dirty="0"/>
              <a:t>Update your signature in Outlook and any case management tool</a:t>
            </a:r>
          </a:p>
          <a:p>
            <a:pPr marL="0" lvl="1" indent="0">
              <a:buFont typeface="Wingdings" panose="05000000000000000000" pitchFamily="2" charset="2"/>
              <a:buNone/>
              <a:tabLst>
                <a:tab pos="225425" algn="l"/>
              </a:tabLst>
            </a:pPr>
            <a:r>
              <a:rPr lang="en-US" dirty="0"/>
              <a:t>		</a:t>
            </a:r>
          </a:p>
        </p:txBody>
      </p:sp>
      <p:pic>
        <p:nvPicPr>
          <p:cNvPr id="5" name="Picture 4">
            <a:extLst>
              <a:ext uri="{FF2B5EF4-FFF2-40B4-BE49-F238E27FC236}">
                <a16:creationId xmlns:a16="http://schemas.microsoft.com/office/drawing/2014/main" id="{CCA7DD7D-BEF0-43F4-A028-C46FB4F3C6A7}"/>
              </a:ext>
            </a:extLst>
          </p:cNvPr>
          <p:cNvPicPr>
            <a:picLocks noChangeAspect="1"/>
          </p:cNvPicPr>
          <p:nvPr/>
        </p:nvPicPr>
        <p:blipFill>
          <a:blip r:embed="rId6"/>
          <a:stretch>
            <a:fillRect/>
          </a:stretch>
        </p:blipFill>
        <p:spPr>
          <a:xfrm>
            <a:off x="8919956" y="1468398"/>
            <a:ext cx="3257550" cy="2085975"/>
          </a:xfrm>
          <a:prstGeom prst="rect">
            <a:avLst/>
          </a:prstGeom>
        </p:spPr>
      </p:pic>
    </p:spTree>
    <p:extLst>
      <p:ext uri="{BB962C8B-B14F-4D97-AF65-F5344CB8AC3E}">
        <p14:creationId xmlns:p14="http://schemas.microsoft.com/office/powerpoint/2010/main" val="179370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CE443B-0CE0-AA4F-9276-B02D3191ECA4}"/>
              </a:ext>
            </a:extLst>
          </p:cNvPr>
          <p:cNvSpPr>
            <a:spLocks noGrp="1"/>
          </p:cNvSpPr>
          <p:nvPr>
            <p:ph type="title"/>
          </p:nvPr>
        </p:nvSpPr>
        <p:spPr/>
        <p:txBody>
          <a:bodyPr/>
          <a:lstStyle/>
          <a:p>
            <a:r>
              <a:rPr lang="en-US" dirty="0"/>
              <a:t>General Guidelines</a:t>
            </a:r>
          </a:p>
        </p:txBody>
      </p:sp>
      <p:pic>
        <p:nvPicPr>
          <p:cNvPr id="25" name="Picture 24">
            <a:extLst>
              <a:ext uri="{FF2B5EF4-FFF2-40B4-BE49-F238E27FC236}">
                <a16:creationId xmlns:a16="http://schemas.microsoft.com/office/drawing/2014/main" id="{C609CF76-6360-6C47-88C8-400F1F23B9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2059" y="5190992"/>
            <a:ext cx="324000" cy="324000"/>
          </a:xfrm>
          <a:prstGeom prst="rect">
            <a:avLst/>
          </a:prstGeom>
        </p:spPr>
      </p:pic>
      <p:sp>
        <p:nvSpPr>
          <p:cNvPr id="4" name="TextBox 3">
            <a:extLst>
              <a:ext uri="{FF2B5EF4-FFF2-40B4-BE49-F238E27FC236}">
                <a16:creationId xmlns:a16="http://schemas.microsoft.com/office/drawing/2014/main" id="{EF929869-04CC-41A3-BBD3-A6A935A4022E}"/>
              </a:ext>
            </a:extLst>
          </p:cNvPr>
          <p:cNvSpPr txBox="1"/>
          <p:nvPr/>
        </p:nvSpPr>
        <p:spPr>
          <a:xfrm>
            <a:off x="588262" y="1229936"/>
            <a:ext cx="8946155" cy="4278094"/>
          </a:xfrm>
          <a:prstGeom prst="rect">
            <a:avLst/>
          </a:prstGeom>
          <a:noFill/>
        </p:spPr>
        <p:txBody>
          <a:bodyPr wrap="square" lIns="0" tIns="0" rIns="0" bIns="0" rtlCol="0">
            <a:spAutoFit/>
          </a:bodyPr>
          <a:lstStyle/>
          <a:p>
            <a:r>
              <a:rPr lang="en-US" sz="1400" dirty="0"/>
              <a:t>Font: Segoe UI </a:t>
            </a:r>
          </a:p>
          <a:p>
            <a:r>
              <a:rPr lang="en-US" sz="1400" dirty="0"/>
              <a:t>Size: 10-12 point</a:t>
            </a:r>
          </a:p>
          <a:p>
            <a:r>
              <a:rPr lang="en-US" sz="1400" dirty="0"/>
              <a:t>Color: Black or Dark Gray</a:t>
            </a:r>
          </a:p>
          <a:p>
            <a:endParaRPr lang="en-US" sz="1400" dirty="0"/>
          </a:p>
          <a:p>
            <a:r>
              <a:rPr lang="en-US" sz="1400" dirty="0"/>
              <a:t>Microsoft Logo Use:</a:t>
            </a:r>
          </a:p>
          <a:p>
            <a:endParaRPr lang="en-US" sz="1400" dirty="0"/>
          </a:p>
          <a:p>
            <a:pPr marL="457200" indent="-457200">
              <a:buFont typeface="Arial" panose="020B0604020202020204" pitchFamily="34" charset="0"/>
              <a:buChar char="•"/>
            </a:pPr>
            <a:r>
              <a:rPr lang="en-US" sz="1400" dirty="0"/>
              <a:t>limited to Microsoft logo only (no product logos) for Microsoft FTE only</a:t>
            </a:r>
          </a:p>
          <a:p>
            <a:pPr marL="457200" indent="-457200">
              <a:buFont typeface="Arial" panose="020B0604020202020204" pitchFamily="34" charset="0"/>
              <a:buChar char="•"/>
            </a:pPr>
            <a:endParaRPr lang="en-US" sz="1400" dirty="0"/>
          </a:p>
          <a:p>
            <a:r>
              <a:rPr lang="en-US" sz="1400" dirty="0"/>
              <a:t>Button Use:</a:t>
            </a:r>
          </a:p>
          <a:p>
            <a:endParaRPr lang="en-US" sz="1400" dirty="0"/>
          </a:p>
          <a:p>
            <a:pPr marL="285750" indent="-285750">
              <a:buFont typeface="Arial" panose="020B0604020202020204" pitchFamily="34" charset="0"/>
              <a:buChar char="•"/>
            </a:pPr>
            <a:r>
              <a:rPr lang="en-US" sz="1400" dirty="0"/>
              <a:t>Use Corporate Microsoft created buttons only</a:t>
            </a:r>
          </a:p>
          <a:p>
            <a:pPr marL="285750" indent="-285750">
              <a:buFont typeface="Arial" panose="020B0604020202020204" pitchFamily="34" charset="0"/>
              <a:buChar char="•"/>
            </a:pPr>
            <a:r>
              <a:rPr lang="en-US" sz="1400" dirty="0"/>
              <a:t>Badge is general message vs. personal recognition (awards)</a:t>
            </a:r>
          </a:p>
          <a:p>
            <a:pPr marL="285750" indent="-285750">
              <a:buFont typeface="Arial" panose="020B0604020202020204" pitchFamily="34" charset="0"/>
              <a:buChar char="•"/>
            </a:pPr>
            <a:r>
              <a:rPr lang="en-US" sz="1400" dirty="0"/>
              <a:t>Use one button at a time</a:t>
            </a:r>
          </a:p>
          <a:p>
            <a:pPr marL="285750" indent="-285750">
              <a:buFont typeface="Arial" panose="020B0604020202020204" pitchFamily="34" charset="0"/>
              <a:buChar char="•"/>
            </a:pPr>
            <a:r>
              <a:rPr lang="en-US" sz="1400" dirty="0"/>
              <a:t>Keep usage relevant (once a quarter, ask yourself if your button still is current)</a:t>
            </a:r>
          </a:p>
          <a:p>
            <a:pPr marL="285750" indent="-285750">
              <a:buFont typeface="Arial" panose="020B0604020202020204" pitchFamily="34" charset="0"/>
              <a:buChar char="•"/>
            </a:pPr>
            <a:r>
              <a:rPr lang="en-US" sz="1400" dirty="0"/>
              <a:t>If you’re a support professional, consider your customers </a:t>
            </a:r>
          </a:p>
          <a:p>
            <a:pPr marL="285750" indent="-285750">
              <a:buFont typeface="Arial" panose="020B0604020202020204" pitchFamily="34" charset="0"/>
              <a:buChar char="•"/>
            </a:pPr>
            <a:endParaRPr lang="en-US" sz="1600" dirty="0"/>
          </a:p>
          <a:p>
            <a:r>
              <a:rPr lang="en-US" sz="1600" b="1" dirty="0"/>
              <a:t>Example: </a:t>
            </a:r>
          </a:p>
          <a:p>
            <a:pPr lvl="3"/>
            <a:endParaRPr lang="en-US" sz="1600" dirty="0"/>
          </a:p>
          <a:p>
            <a:pPr algn="l"/>
            <a:endParaRPr lang="en-US" sz="2000" dirty="0" err="1">
              <a:gradFill>
                <a:gsLst>
                  <a:gs pos="2917">
                    <a:schemeClr val="tx1"/>
                  </a:gs>
                  <a:gs pos="30000">
                    <a:schemeClr val="tx1"/>
                  </a:gs>
                </a:gsLst>
                <a:lin ang="5400000" scaled="0"/>
              </a:gradFill>
            </a:endParaRPr>
          </a:p>
        </p:txBody>
      </p:sp>
      <p:pic>
        <p:nvPicPr>
          <p:cNvPr id="20" name="Picture 19" descr="A close up of a sign&#10;&#10;Description automatically generated">
            <a:extLst>
              <a:ext uri="{FF2B5EF4-FFF2-40B4-BE49-F238E27FC236}">
                <a16:creationId xmlns:a16="http://schemas.microsoft.com/office/drawing/2014/main" id="{18FE9D0D-4141-4C1F-BB26-E842FE7676E7}"/>
              </a:ext>
            </a:extLst>
          </p:cNvPr>
          <p:cNvPicPr>
            <a:picLocks noChangeAspect="1"/>
          </p:cNvPicPr>
          <p:nvPr/>
        </p:nvPicPr>
        <p:blipFill>
          <a:blip r:embed="rId4"/>
          <a:stretch>
            <a:fillRect/>
          </a:stretch>
        </p:blipFill>
        <p:spPr>
          <a:xfrm>
            <a:off x="2272389" y="5076276"/>
            <a:ext cx="1110587" cy="1067649"/>
          </a:xfrm>
          <a:prstGeom prst="rect">
            <a:avLst/>
          </a:prstGeom>
        </p:spPr>
      </p:pic>
      <p:sp>
        <p:nvSpPr>
          <p:cNvPr id="22" name="Rectangle 21">
            <a:extLst>
              <a:ext uri="{FF2B5EF4-FFF2-40B4-BE49-F238E27FC236}">
                <a16:creationId xmlns:a16="http://schemas.microsoft.com/office/drawing/2014/main" id="{8EB2FDBA-EFD0-4F8D-A2DE-49A2627C2A8F}"/>
              </a:ext>
            </a:extLst>
          </p:cNvPr>
          <p:cNvSpPr/>
          <p:nvPr/>
        </p:nvSpPr>
        <p:spPr>
          <a:xfrm>
            <a:off x="2904930" y="4917602"/>
            <a:ext cx="3999303" cy="1384995"/>
          </a:xfrm>
          <a:prstGeom prst="rect">
            <a:avLst/>
          </a:prstGeom>
        </p:spPr>
        <p:txBody>
          <a:bodyPr wrap="square">
            <a:spAutoFit/>
          </a:bodyPr>
          <a:lstStyle/>
          <a:p>
            <a:pPr marL="45720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rPr>
              <a:t>First and Last Name</a:t>
            </a:r>
          </a:p>
          <a:p>
            <a:pPr marL="45720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Title - Team</a:t>
            </a:r>
          </a:p>
          <a:p>
            <a:pPr marL="45720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Empowering, Helping, and Advising Customers</a:t>
            </a:r>
          </a:p>
          <a:p>
            <a:pPr marL="45720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endParaRPr>
          </a:p>
          <a:p>
            <a:pPr marL="45720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Customer Service and Support</a:t>
            </a:r>
          </a:p>
          <a:p>
            <a:pPr marL="45720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Phone Number</a:t>
            </a:r>
          </a:p>
          <a:p>
            <a:pPr marL="45720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Email address</a:t>
            </a:r>
            <a:endParaRPr kumimoji="0" lang="en-US" sz="18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3129334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2F41-8F3D-4672-95D1-6D8EB94A47D9}"/>
              </a:ext>
            </a:extLst>
          </p:cNvPr>
          <p:cNvSpPr>
            <a:spLocks noGrp="1"/>
          </p:cNvSpPr>
          <p:nvPr>
            <p:ph type="title"/>
          </p:nvPr>
        </p:nvSpPr>
        <p:spPr>
          <a:xfrm>
            <a:off x="158678" y="169797"/>
            <a:ext cx="11655840" cy="553998"/>
          </a:xfrm>
        </p:spPr>
        <p:txBody>
          <a:bodyPr/>
          <a:lstStyle/>
          <a:p>
            <a:r>
              <a:rPr lang="en-US" dirty="0">
                <a:cs typeface="Segoe UI Semibold"/>
              </a:rPr>
              <a:t>CSS Advocate Signatures (1 of 5)</a:t>
            </a:r>
          </a:p>
        </p:txBody>
      </p:sp>
      <p:cxnSp>
        <p:nvCxnSpPr>
          <p:cNvPr id="4" name="Straight Connector 3">
            <a:extLst>
              <a:ext uri="{FF2B5EF4-FFF2-40B4-BE49-F238E27FC236}">
                <a16:creationId xmlns:a16="http://schemas.microsoft.com/office/drawing/2014/main" id="{B564D228-9C4A-4A57-A2D1-C97C6CF72B08}"/>
              </a:ext>
            </a:extLst>
          </p:cNvPr>
          <p:cNvCxnSpPr/>
          <p:nvPr/>
        </p:nvCxnSpPr>
        <p:spPr>
          <a:xfrm>
            <a:off x="6096000" y="1041930"/>
            <a:ext cx="0" cy="527893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73BB52E-D83B-4241-945D-39D39367769A}"/>
              </a:ext>
            </a:extLst>
          </p:cNvPr>
          <p:cNvSpPr/>
          <p:nvPr/>
        </p:nvSpPr>
        <p:spPr>
          <a:xfrm>
            <a:off x="2032064" y="2669551"/>
            <a:ext cx="3779103" cy="461665"/>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Name</a:t>
            </a: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rPr>
              <a:t>Microsoft Customer Service and Support</a:t>
            </a:r>
          </a:p>
        </p:txBody>
      </p:sp>
      <p:cxnSp>
        <p:nvCxnSpPr>
          <p:cNvPr id="10" name="Straight Connector 9">
            <a:extLst>
              <a:ext uri="{FF2B5EF4-FFF2-40B4-BE49-F238E27FC236}">
                <a16:creationId xmlns:a16="http://schemas.microsoft.com/office/drawing/2014/main" id="{17348F88-6CEB-418F-AB93-EFDD86DFAEC5}"/>
              </a:ext>
            </a:extLst>
          </p:cNvPr>
          <p:cNvCxnSpPr>
            <a:cxnSpLocks/>
          </p:cNvCxnSpPr>
          <p:nvPr/>
        </p:nvCxnSpPr>
        <p:spPr>
          <a:xfrm>
            <a:off x="2458569" y="1925052"/>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92E83F-6723-4A1B-81D5-8AF70039287E}"/>
              </a:ext>
            </a:extLst>
          </p:cNvPr>
          <p:cNvCxnSpPr>
            <a:cxnSpLocks/>
          </p:cNvCxnSpPr>
          <p:nvPr/>
        </p:nvCxnSpPr>
        <p:spPr>
          <a:xfrm>
            <a:off x="6489950" y="1934677"/>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88605E-6C5B-44EE-9619-3869E647B926}"/>
              </a:ext>
            </a:extLst>
          </p:cNvPr>
          <p:cNvSpPr/>
          <p:nvPr/>
        </p:nvSpPr>
        <p:spPr bwMode="auto">
          <a:xfrm>
            <a:off x="2468194" y="1251284"/>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PARTNER ADVOCATES</a:t>
            </a:r>
          </a:p>
        </p:txBody>
      </p:sp>
      <p:sp>
        <p:nvSpPr>
          <p:cNvPr id="18" name="Rectangle 17">
            <a:extLst>
              <a:ext uri="{FF2B5EF4-FFF2-40B4-BE49-F238E27FC236}">
                <a16:creationId xmlns:a16="http://schemas.microsoft.com/office/drawing/2014/main" id="{005B9BF4-A529-43C8-A0A6-5891C6C7D09A}"/>
              </a:ext>
            </a:extLst>
          </p:cNvPr>
          <p:cNvSpPr/>
          <p:nvPr/>
        </p:nvSpPr>
        <p:spPr>
          <a:xfrm>
            <a:off x="2020824" y="4141860"/>
            <a:ext cx="2821610" cy="461665"/>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rPr>
              <a:t>Microsoft Support for Xbox</a:t>
            </a:r>
          </a:p>
        </p:txBody>
      </p:sp>
      <p:sp>
        <p:nvSpPr>
          <p:cNvPr id="19" name="Rectangle 18">
            <a:extLst>
              <a:ext uri="{FF2B5EF4-FFF2-40B4-BE49-F238E27FC236}">
                <a16:creationId xmlns:a16="http://schemas.microsoft.com/office/drawing/2014/main" id="{8203BF8D-0C58-4020-9E2A-9A2FCA3A1270}"/>
              </a:ext>
            </a:extLst>
          </p:cNvPr>
          <p:cNvSpPr/>
          <p:nvPr/>
        </p:nvSpPr>
        <p:spPr bwMode="auto">
          <a:xfrm>
            <a:off x="2215024" y="3681396"/>
            <a:ext cx="1482286" cy="430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mn-ea"/>
                <a:cs typeface="+mn-cs"/>
              </a:rPr>
              <a:t>Xbox</a:t>
            </a:r>
          </a:p>
        </p:txBody>
      </p:sp>
      <p:cxnSp>
        <p:nvCxnSpPr>
          <p:cNvPr id="20" name="Straight Connector 19">
            <a:extLst>
              <a:ext uri="{FF2B5EF4-FFF2-40B4-BE49-F238E27FC236}">
                <a16:creationId xmlns:a16="http://schemas.microsoft.com/office/drawing/2014/main" id="{66A832EE-3ED4-4895-9266-292BC642D08C}"/>
              </a:ext>
            </a:extLst>
          </p:cNvPr>
          <p:cNvCxnSpPr>
            <a:cxnSpLocks/>
          </p:cNvCxnSpPr>
          <p:nvPr/>
        </p:nvCxnSpPr>
        <p:spPr>
          <a:xfrm>
            <a:off x="2383850" y="4112283"/>
            <a:ext cx="160626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 descr="Image result for microsoft logo">
            <a:extLst>
              <a:ext uri="{FF2B5EF4-FFF2-40B4-BE49-F238E27FC236}">
                <a16:creationId xmlns:a16="http://schemas.microsoft.com/office/drawing/2014/main" id="{503EE330-C9DE-49F7-A7C7-F489362A8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325" y="3176266"/>
            <a:ext cx="948483" cy="20250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86B5BEF-DB78-4FA7-8708-EF0E3752DB50}"/>
              </a:ext>
            </a:extLst>
          </p:cNvPr>
          <p:cNvSpPr/>
          <p:nvPr/>
        </p:nvSpPr>
        <p:spPr bwMode="auto">
          <a:xfrm>
            <a:off x="6224221" y="4265424"/>
            <a:ext cx="1482286" cy="430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mn-ea"/>
                <a:cs typeface="+mn-cs"/>
              </a:rPr>
              <a:t>example</a:t>
            </a:r>
          </a:p>
        </p:txBody>
      </p:sp>
      <p:sp>
        <p:nvSpPr>
          <p:cNvPr id="31" name="Rectangle 30">
            <a:extLst>
              <a:ext uri="{FF2B5EF4-FFF2-40B4-BE49-F238E27FC236}">
                <a16:creationId xmlns:a16="http://schemas.microsoft.com/office/drawing/2014/main" id="{6549BD5C-DA6A-4E2E-89CB-C2EFC3EB90A3}"/>
              </a:ext>
            </a:extLst>
          </p:cNvPr>
          <p:cNvSpPr/>
          <p:nvPr/>
        </p:nvSpPr>
        <p:spPr>
          <a:xfrm>
            <a:off x="5986598" y="4723239"/>
            <a:ext cx="3992483" cy="461665"/>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John</a:t>
            </a: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rPr>
              <a:t>Microsoft Customer Service and Support</a:t>
            </a:r>
          </a:p>
        </p:txBody>
      </p:sp>
      <p:pic>
        <p:nvPicPr>
          <p:cNvPr id="32" name="Picture 2" descr="Image result for microsoft logo">
            <a:extLst>
              <a:ext uri="{FF2B5EF4-FFF2-40B4-BE49-F238E27FC236}">
                <a16:creationId xmlns:a16="http://schemas.microsoft.com/office/drawing/2014/main" id="{72C94273-2C4C-4ECC-BC44-A3023BFE6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324" y="5163039"/>
            <a:ext cx="948483" cy="2025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944B0754-55AB-46C5-AF23-1B9075F7B15A}"/>
              </a:ext>
            </a:extLst>
          </p:cNvPr>
          <p:cNvSpPr/>
          <p:nvPr/>
        </p:nvSpPr>
        <p:spPr bwMode="auto">
          <a:xfrm>
            <a:off x="6466273" y="1202353"/>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FTE ADVOCATES</a:t>
            </a:r>
          </a:p>
        </p:txBody>
      </p:sp>
      <p:sp>
        <p:nvSpPr>
          <p:cNvPr id="28" name="Rectangle 27">
            <a:extLst>
              <a:ext uri="{FF2B5EF4-FFF2-40B4-BE49-F238E27FC236}">
                <a16:creationId xmlns:a16="http://schemas.microsoft.com/office/drawing/2014/main" id="{CCFEBE29-4772-4B85-9391-082A79751C1C}"/>
              </a:ext>
            </a:extLst>
          </p:cNvPr>
          <p:cNvSpPr/>
          <p:nvPr/>
        </p:nvSpPr>
        <p:spPr>
          <a:xfrm>
            <a:off x="5986598" y="2714601"/>
            <a:ext cx="3779103" cy="461665"/>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Name</a:t>
            </a: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rPr>
              <a:t>Microsoft Customer Service and Support</a:t>
            </a:r>
          </a:p>
        </p:txBody>
      </p:sp>
      <p:sp>
        <p:nvSpPr>
          <p:cNvPr id="29" name="Rectangle 28">
            <a:extLst>
              <a:ext uri="{FF2B5EF4-FFF2-40B4-BE49-F238E27FC236}">
                <a16:creationId xmlns:a16="http://schemas.microsoft.com/office/drawing/2014/main" id="{6BB4961A-E11F-4D07-B8FE-60B800B55282}"/>
              </a:ext>
            </a:extLst>
          </p:cNvPr>
          <p:cNvSpPr/>
          <p:nvPr/>
        </p:nvSpPr>
        <p:spPr bwMode="auto">
          <a:xfrm>
            <a:off x="2167745" y="4954072"/>
            <a:ext cx="1482286" cy="430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mn-ea"/>
                <a:cs typeface="+mn-cs"/>
              </a:rPr>
              <a:t>example</a:t>
            </a:r>
          </a:p>
        </p:txBody>
      </p:sp>
      <p:sp>
        <p:nvSpPr>
          <p:cNvPr id="35" name="Rectangle 34">
            <a:extLst>
              <a:ext uri="{FF2B5EF4-FFF2-40B4-BE49-F238E27FC236}">
                <a16:creationId xmlns:a16="http://schemas.microsoft.com/office/drawing/2014/main" id="{14DFECF8-087E-4D29-8016-7363D18E4F59}"/>
              </a:ext>
            </a:extLst>
          </p:cNvPr>
          <p:cNvSpPr/>
          <p:nvPr/>
        </p:nvSpPr>
        <p:spPr>
          <a:xfrm>
            <a:off x="1922785" y="5375883"/>
            <a:ext cx="3779103" cy="461665"/>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John</a:t>
            </a: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rPr>
              <a:t>Microsoft Customer Service and Support</a:t>
            </a:r>
          </a:p>
        </p:txBody>
      </p:sp>
    </p:spTree>
    <p:extLst>
      <p:ext uri="{BB962C8B-B14F-4D97-AF65-F5344CB8AC3E}">
        <p14:creationId xmlns:p14="http://schemas.microsoft.com/office/powerpoint/2010/main" val="938466617"/>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2F41-8F3D-4672-95D1-6D8EB94A47D9}"/>
              </a:ext>
            </a:extLst>
          </p:cNvPr>
          <p:cNvSpPr>
            <a:spLocks noGrp="1"/>
          </p:cNvSpPr>
          <p:nvPr>
            <p:ph type="title"/>
          </p:nvPr>
        </p:nvSpPr>
        <p:spPr>
          <a:xfrm>
            <a:off x="268080" y="193391"/>
            <a:ext cx="11655840" cy="632922"/>
          </a:xfrm>
        </p:spPr>
        <p:txBody>
          <a:bodyPr/>
          <a:lstStyle/>
          <a:p>
            <a:pPr defTabSz="932742">
              <a:lnSpc>
                <a:spcPct val="100000"/>
              </a:lnSpc>
            </a:pPr>
            <a:r>
              <a:rPr lang="en-US" sz="3600" spc="-50" dirty="0">
                <a:solidFill>
                  <a:srgbClr val="000000"/>
                </a:solidFill>
                <a:latin typeface="Segoe UI Semibold" panose="020B0702040204020203" pitchFamily="34" charset="0"/>
                <a:cs typeface="Segoe UI Semibold" panose="020B0702040204020203" pitchFamily="34" charset="0"/>
              </a:rPr>
              <a:t>CSS Engineer Signatures (2 of 5)</a:t>
            </a:r>
          </a:p>
        </p:txBody>
      </p:sp>
      <p:cxnSp>
        <p:nvCxnSpPr>
          <p:cNvPr id="6" name="Straight Connector 5">
            <a:extLst>
              <a:ext uri="{FF2B5EF4-FFF2-40B4-BE49-F238E27FC236}">
                <a16:creationId xmlns:a16="http://schemas.microsoft.com/office/drawing/2014/main" id="{CA071BDB-8219-45FB-BA64-0F1C6E114212}"/>
              </a:ext>
            </a:extLst>
          </p:cNvPr>
          <p:cNvCxnSpPr/>
          <p:nvPr/>
        </p:nvCxnSpPr>
        <p:spPr>
          <a:xfrm>
            <a:off x="6096253" y="1397213"/>
            <a:ext cx="0" cy="527893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92E83F-6723-4A1B-81D5-8AF70039287E}"/>
              </a:ext>
            </a:extLst>
          </p:cNvPr>
          <p:cNvCxnSpPr>
            <a:cxnSpLocks/>
          </p:cNvCxnSpPr>
          <p:nvPr/>
        </p:nvCxnSpPr>
        <p:spPr>
          <a:xfrm>
            <a:off x="2370790" y="1934677"/>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278799-E3ED-462B-942E-4B571E7FA407}"/>
              </a:ext>
            </a:extLst>
          </p:cNvPr>
          <p:cNvCxnSpPr>
            <a:cxnSpLocks/>
          </p:cNvCxnSpPr>
          <p:nvPr/>
        </p:nvCxnSpPr>
        <p:spPr>
          <a:xfrm>
            <a:off x="6403775" y="1934677"/>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5415FD6-485A-4FA7-A309-2979C181C548}"/>
              </a:ext>
            </a:extLst>
          </p:cNvPr>
          <p:cNvSpPr/>
          <p:nvPr/>
        </p:nvSpPr>
        <p:spPr bwMode="auto">
          <a:xfrm>
            <a:off x="2370790" y="1251284"/>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FTE ENGINEERS</a:t>
            </a:r>
          </a:p>
        </p:txBody>
      </p:sp>
      <p:sp>
        <p:nvSpPr>
          <p:cNvPr id="16" name="Rectangle 15">
            <a:extLst>
              <a:ext uri="{FF2B5EF4-FFF2-40B4-BE49-F238E27FC236}">
                <a16:creationId xmlns:a16="http://schemas.microsoft.com/office/drawing/2014/main" id="{E423B28D-25EE-403C-886A-10FEA1CFBDA9}"/>
              </a:ext>
            </a:extLst>
          </p:cNvPr>
          <p:cNvSpPr/>
          <p:nvPr/>
        </p:nvSpPr>
        <p:spPr bwMode="auto">
          <a:xfrm>
            <a:off x="6261459" y="1228567"/>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PARTNER ENGINEERS</a:t>
            </a:r>
          </a:p>
        </p:txBody>
      </p:sp>
      <p:sp>
        <p:nvSpPr>
          <p:cNvPr id="22" name="Rectangle 21">
            <a:extLst>
              <a:ext uri="{FF2B5EF4-FFF2-40B4-BE49-F238E27FC236}">
                <a16:creationId xmlns:a16="http://schemas.microsoft.com/office/drawing/2014/main" id="{FE0DC7AF-27A9-4FEA-A903-F318F4B9C4FA}"/>
              </a:ext>
            </a:extLst>
          </p:cNvPr>
          <p:cNvSpPr/>
          <p:nvPr/>
        </p:nvSpPr>
        <p:spPr>
          <a:xfrm>
            <a:off x="2126953" y="2305842"/>
            <a:ext cx="3583803" cy="1569660"/>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and last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Title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Product - POD - Team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Office Phone Number</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Working Hours: days, hours with Time Zone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Need help outside of my working hours?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Locate an engineer: backup </a:t>
            </a:r>
            <a:r>
              <a:rPr kumimoji="0" lang="en-US" sz="1200" b="0" i="0" u="none" strike="noStrike" kern="1200" cap="none" spc="0" normalizeH="0" baseline="0" noProof="0" dirty="0" err="1">
                <a:ln>
                  <a:noFill/>
                </a:ln>
                <a:effectLst/>
                <a:uLnTx/>
                <a:uFillTx/>
                <a:latin typeface="Segoe UI"/>
                <a:ea typeface="+mn-ea"/>
                <a:cs typeface="+mn-cs"/>
              </a:rPr>
              <a:t>url</a:t>
            </a:r>
            <a:endParaRPr kumimoji="0" lang="en-US" sz="1200" b="0" i="0" u="none" strike="noStrike" kern="1200" cap="none" spc="0" normalizeH="0" baseline="0" noProof="0" dirty="0">
              <a:ln>
                <a:noFill/>
              </a:ln>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Manager: Name - Email</a:t>
            </a:r>
          </a:p>
        </p:txBody>
      </p:sp>
      <p:pic>
        <p:nvPicPr>
          <p:cNvPr id="24" name="Picture 2" descr="Image result for microsoft logo">
            <a:extLst>
              <a:ext uri="{FF2B5EF4-FFF2-40B4-BE49-F238E27FC236}">
                <a16:creationId xmlns:a16="http://schemas.microsoft.com/office/drawing/2014/main" id="{503EE330-C9DE-49F7-A7C7-F489362A8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747" y="3851382"/>
            <a:ext cx="948483" cy="20250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86B5BEF-DB78-4FA7-8708-EF0E3752DB50}"/>
              </a:ext>
            </a:extLst>
          </p:cNvPr>
          <p:cNvSpPr/>
          <p:nvPr/>
        </p:nvSpPr>
        <p:spPr bwMode="auto">
          <a:xfrm>
            <a:off x="1851617" y="4310910"/>
            <a:ext cx="1482286" cy="430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mn-ea"/>
                <a:cs typeface="+mn-cs"/>
              </a:rPr>
              <a:t>example</a:t>
            </a:r>
          </a:p>
        </p:txBody>
      </p:sp>
      <p:sp>
        <p:nvSpPr>
          <p:cNvPr id="31" name="Rectangle 30">
            <a:extLst>
              <a:ext uri="{FF2B5EF4-FFF2-40B4-BE49-F238E27FC236}">
                <a16:creationId xmlns:a16="http://schemas.microsoft.com/office/drawing/2014/main" id="{6549BD5C-DA6A-4E2E-89CB-C2EFC3EB90A3}"/>
              </a:ext>
            </a:extLst>
          </p:cNvPr>
          <p:cNvSpPr/>
          <p:nvPr/>
        </p:nvSpPr>
        <p:spPr>
          <a:xfrm>
            <a:off x="2024409" y="4720914"/>
            <a:ext cx="3992483" cy="1569660"/>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John Doe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Sr. Support Engineer</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 Identity</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+1 (206) 555-1212</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Working Hours: M-F 8:00am – 5:00pm PT</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Need help outside of my working hours?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Locate an engineer: backup@Microsoft.com</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Manager: Jane Doe / janedoe@microsoft.com</a:t>
            </a:r>
          </a:p>
        </p:txBody>
      </p:sp>
      <p:pic>
        <p:nvPicPr>
          <p:cNvPr id="32" name="Picture 2" descr="Image result for microsoft logo">
            <a:extLst>
              <a:ext uri="{FF2B5EF4-FFF2-40B4-BE49-F238E27FC236}">
                <a16:creationId xmlns:a16="http://schemas.microsoft.com/office/drawing/2014/main" id="{72C94273-2C4C-4ECC-BC44-A3023BFE6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760" y="6290574"/>
            <a:ext cx="948483" cy="202501"/>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C6E61124-5149-4805-9F1B-ECAA07303498}"/>
              </a:ext>
            </a:extLst>
          </p:cNvPr>
          <p:cNvSpPr/>
          <p:nvPr/>
        </p:nvSpPr>
        <p:spPr bwMode="auto">
          <a:xfrm>
            <a:off x="6261459" y="4290027"/>
            <a:ext cx="1482286" cy="430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mn-ea"/>
                <a:cs typeface="+mn-cs"/>
              </a:rPr>
              <a:t>example</a:t>
            </a:r>
          </a:p>
        </p:txBody>
      </p:sp>
      <p:sp>
        <p:nvSpPr>
          <p:cNvPr id="34" name="Rectangle 33">
            <a:extLst>
              <a:ext uri="{FF2B5EF4-FFF2-40B4-BE49-F238E27FC236}">
                <a16:creationId xmlns:a16="http://schemas.microsoft.com/office/drawing/2014/main" id="{70A69CCC-34CC-4F89-83CE-FD8E5B8256E4}"/>
              </a:ext>
            </a:extLst>
          </p:cNvPr>
          <p:cNvSpPr/>
          <p:nvPr/>
        </p:nvSpPr>
        <p:spPr>
          <a:xfrm>
            <a:off x="6002111" y="4702018"/>
            <a:ext cx="3992481" cy="1754326"/>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John Doe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Support Engineer - Devices</a:t>
            </a:r>
          </a:p>
          <a:p>
            <a:pPr marL="457200" lvl="0" defTabSz="914400">
              <a:defRPr/>
            </a:pPr>
            <a:r>
              <a:rPr lang="en-US" sz="1200" dirty="0"/>
              <a:t>Azure - Identity</a:t>
            </a:r>
          </a:p>
          <a:p>
            <a:pPr marL="457200" lvl="0" defTabSz="914400">
              <a:defRPr/>
            </a:pPr>
            <a:r>
              <a:rPr lang="en-US" sz="1200" dirty="0"/>
              <a:t>+1 (206) 555-1212</a:t>
            </a:r>
          </a:p>
          <a:p>
            <a:pPr marL="457200" lvl="0" defTabSz="914400">
              <a:defRPr/>
            </a:pPr>
            <a:r>
              <a:rPr lang="en-US" sz="1200" dirty="0"/>
              <a:t>Working Hours: M-F 8:00am – 5:00pm PT</a:t>
            </a:r>
          </a:p>
          <a:p>
            <a:pPr marL="457200" lvl="0" defTabSz="914400">
              <a:defRPr/>
            </a:pPr>
            <a:r>
              <a:rPr lang="en-US" sz="1200" b="1" dirty="0"/>
              <a:t>Need help outside of my working hours?</a:t>
            </a:r>
          </a:p>
          <a:p>
            <a:pPr marL="457200" lvl="0" defTabSz="914400">
              <a:defRPr/>
            </a:pPr>
            <a:r>
              <a:rPr lang="en-US" sz="1200" dirty="0"/>
              <a:t>Locate an engineer: backup@Microsoft.com</a:t>
            </a:r>
          </a:p>
          <a:p>
            <a:pPr marL="457200" lvl="0" defTabSz="914400">
              <a:defRPr/>
            </a:pPr>
            <a:r>
              <a:rPr lang="en-US" sz="1200" dirty="0"/>
              <a:t>Manager: Jane Doe / janedoe@microsoft.com</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F3D690C-8717-495F-AFE4-2E71969C82CC}"/>
              </a:ext>
            </a:extLst>
          </p:cNvPr>
          <p:cNvSpPr/>
          <p:nvPr/>
        </p:nvSpPr>
        <p:spPr>
          <a:xfrm>
            <a:off x="6136791" y="2322725"/>
            <a:ext cx="3583803" cy="1569660"/>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and last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Title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Product - POD - Team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Office Phone Number</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Working Hours: days, hours with Time Zone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Need help outside of my working hours?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Locate an engineer: backup </a:t>
            </a:r>
            <a:r>
              <a:rPr kumimoji="0" lang="en-US" sz="1200" b="0" i="0" u="none" strike="noStrike" kern="1200" cap="none" spc="0" normalizeH="0" baseline="0" noProof="0" dirty="0" err="1">
                <a:ln>
                  <a:noFill/>
                </a:ln>
                <a:effectLst/>
                <a:uLnTx/>
                <a:uFillTx/>
                <a:latin typeface="Segoe UI"/>
                <a:ea typeface="+mn-ea"/>
                <a:cs typeface="+mn-cs"/>
              </a:rPr>
              <a:t>url</a:t>
            </a:r>
            <a:endParaRPr kumimoji="0" lang="en-US" sz="1200" b="0" i="0" u="none" strike="noStrike" kern="1200" cap="none" spc="0" normalizeH="0" baseline="0" noProof="0" dirty="0">
              <a:ln>
                <a:noFill/>
              </a:ln>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Manager: Name - Email</a:t>
            </a:r>
          </a:p>
        </p:txBody>
      </p:sp>
    </p:spTree>
    <p:extLst>
      <p:ext uri="{BB962C8B-B14F-4D97-AF65-F5344CB8AC3E}">
        <p14:creationId xmlns:p14="http://schemas.microsoft.com/office/powerpoint/2010/main" val="25853180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2F41-8F3D-4672-95D1-6D8EB94A47D9}"/>
              </a:ext>
            </a:extLst>
          </p:cNvPr>
          <p:cNvSpPr>
            <a:spLocks noGrp="1"/>
          </p:cNvSpPr>
          <p:nvPr>
            <p:ph type="title"/>
          </p:nvPr>
        </p:nvSpPr>
        <p:spPr>
          <a:xfrm>
            <a:off x="268080" y="193391"/>
            <a:ext cx="11655840" cy="632922"/>
          </a:xfrm>
        </p:spPr>
        <p:txBody>
          <a:bodyPr/>
          <a:lstStyle/>
          <a:p>
            <a:pPr defTabSz="932742">
              <a:lnSpc>
                <a:spcPct val="100000"/>
              </a:lnSpc>
            </a:pPr>
            <a:r>
              <a:rPr lang="en-US" sz="3600" spc="-50" dirty="0">
                <a:solidFill>
                  <a:srgbClr val="000000"/>
                </a:solidFill>
                <a:latin typeface="Segoe UI Semibold" panose="020B0702040204020203" pitchFamily="34" charset="0"/>
                <a:cs typeface="Segoe UI Semibold" panose="020B0702040204020203" pitchFamily="34" charset="0"/>
              </a:rPr>
              <a:t>CSS Signatures (3 of 5)</a:t>
            </a:r>
          </a:p>
        </p:txBody>
      </p:sp>
      <p:cxnSp>
        <p:nvCxnSpPr>
          <p:cNvPr id="13" name="Straight Connector 12">
            <a:extLst>
              <a:ext uri="{FF2B5EF4-FFF2-40B4-BE49-F238E27FC236}">
                <a16:creationId xmlns:a16="http://schemas.microsoft.com/office/drawing/2014/main" id="{1E278799-E3ED-462B-942E-4B571E7FA407}"/>
              </a:ext>
            </a:extLst>
          </p:cNvPr>
          <p:cNvCxnSpPr>
            <a:cxnSpLocks/>
          </p:cNvCxnSpPr>
          <p:nvPr/>
        </p:nvCxnSpPr>
        <p:spPr>
          <a:xfrm>
            <a:off x="2115850" y="1934677"/>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23B28D-25EE-403C-886A-10FEA1CFBDA9}"/>
              </a:ext>
            </a:extLst>
          </p:cNvPr>
          <p:cNvSpPr/>
          <p:nvPr/>
        </p:nvSpPr>
        <p:spPr bwMode="auto">
          <a:xfrm>
            <a:off x="1973534" y="1228567"/>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All other CSS FTE’s</a:t>
            </a:r>
          </a:p>
        </p:txBody>
      </p:sp>
      <p:sp>
        <p:nvSpPr>
          <p:cNvPr id="23" name="Rectangle 22">
            <a:extLst>
              <a:ext uri="{FF2B5EF4-FFF2-40B4-BE49-F238E27FC236}">
                <a16:creationId xmlns:a16="http://schemas.microsoft.com/office/drawing/2014/main" id="{07742291-8F70-4478-8523-425F226B6C8E}"/>
              </a:ext>
            </a:extLst>
          </p:cNvPr>
          <p:cNvSpPr/>
          <p:nvPr/>
        </p:nvSpPr>
        <p:spPr>
          <a:xfrm>
            <a:off x="1848856" y="2305842"/>
            <a:ext cx="3660600" cy="1569660"/>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and Last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Title - Team</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Empowering, Helping, and Advising Customers</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Customer Service and Support</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Phone Number</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Email address</a:t>
            </a:r>
          </a:p>
        </p:txBody>
      </p:sp>
      <p:pic>
        <p:nvPicPr>
          <p:cNvPr id="25" name="Picture 2" descr="Image result for microsoft logo">
            <a:extLst>
              <a:ext uri="{FF2B5EF4-FFF2-40B4-BE49-F238E27FC236}">
                <a16:creationId xmlns:a16="http://schemas.microsoft.com/office/drawing/2014/main" id="{58CD6056-7248-4095-B780-A1B8A2C25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21" y="3856665"/>
            <a:ext cx="978619" cy="20893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C6E61124-5149-4805-9F1B-ECAA07303498}"/>
              </a:ext>
            </a:extLst>
          </p:cNvPr>
          <p:cNvSpPr/>
          <p:nvPr/>
        </p:nvSpPr>
        <p:spPr bwMode="auto">
          <a:xfrm>
            <a:off x="1973534" y="4290027"/>
            <a:ext cx="1482286" cy="4308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mn-ea"/>
                <a:cs typeface="+mn-cs"/>
              </a:rPr>
              <a:t>example</a:t>
            </a:r>
          </a:p>
        </p:txBody>
      </p:sp>
      <p:sp>
        <p:nvSpPr>
          <p:cNvPr id="34" name="Rectangle 33">
            <a:extLst>
              <a:ext uri="{FF2B5EF4-FFF2-40B4-BE49-F238E27FC236}">
                <a16:creationId xmlns:a16="http://schemas.microsoft.com/office/drawing/2014/main" id="{70A69CCC-34CC-4F89-83CE-FD8E5B8256E4}"/>
              </a:ext>
            </a:extLst>
          </p:cNvPr>
          <p:cNvSpPr/>
          <p:nvPr/>
        </p:nvSpPr>
        <p:spPr>
          <a:xfrm>
            <a:off x="1714187" y="4702018"/>
            <a:ext cx="3176028" cy="1569660"/>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John Doe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Support Delivery Manager - Devices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Empowering, Helping, and Advising Customers</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Customer Service and Support</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+1 (206) 555-1212</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johndoe@microsoft.com</a:t>
            </a:r>
          </a:p>
        </p:txBody>
      </p:sp>
      <p:pic>
        <p:nvPicPr>
          <p:cNvPr id="26" name="Picture 2" descr="Image result for microsoft logo">
            <a:extLst>
              <a:ext uri="{FF2B5EF4-FFF2-40B4-BE49-F238E27FC236}">
                <a16:creationId xmlns:a16="http://schemas.microsoft.com/office/drawing/2014/main" id="{CBACFDDE-78F8-4D57-87B5-547C37C2F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402" y="6246776"/>
            <a:ext cx="978619" cy="20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7347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2F41-8F3D-4672-95D1-6D8EB94A47D9}"/>
              </a:ext>
            </a:extLst>
          </p:cNvPr>
          <p:cNvSpPr>
            <a:spLocks noGrp="1"/>
          </p:cNvSpPr>
          <p:nvPr>
            <p:ph type="title"/>
          </p:nvPr>
        </p:nvSpPr>
        <p:spPr>
          <a:xfrm>
            <a:off x="268080" y="276666"/>
            <a:ext cx="11655840" cy="632922"/>
          </a:xfrm>
        </p:spPr>
        <p:txBody>
          <a:bodyPr/>
          <a:lstStyle/>
          <a:p>
            <a:pPr defTabSz="932742">
              <a:lnSpc>
                <a:spcPct val="100000"/>
              </a:lnSpc>
            </a:pPr>
            <a:r>
              <a:rPr lang="en-US" sz="3600" spc="-50" dirty="0">
                <a:solidFill>
                  <a:srgbClr val="000000"/>
                </a:solidFill>
                <a:latin typeface="Segoe UI Semibold" panose="020B0702040204020203" pitchFamily="34" charset="0"/>
                <a:cs typeface="Segoe UI Semibold" panose="020B0702040204020203" pitchFamily="34" charset="0"/>
              </a:rPr>
              <a:t>CSS Signatures – Escalations (4 of 5)</a:t>
            </a:r>
          </a:p>
        </p:txBody>
      </p:sp>
      <p:cxnSp>
        <p:nvCxnSpPr>
          <p:cNvPr id="4" name="Straight Connector 3">
            <a:extLst>
              <a:ext uri="{FF2B5EF4-FFF2-40B4-BE49-F238E27FC236}">
                <a16:creationId xmlns:a16="http://schemas.microsoft.com/office/drawing/2014/main" id="{B564D228-9C4A-4A57-A2D1-C97C6CF72B08}"/>
              </a:ext>
            </a:extLst>
          </p:cNvPr>
          <p:cNvCxnSpPr/>
          <p:nvPr/>
        </p:nvCxnSpPr>
        <p:spPr>
          <a:xfrm>
            <a:off x="5590762" y="1223032"/>
            <a:ext cx="0" cy="527893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73BB52E-D83B-4241-945D-39D39367769A}"/>
              </a:ext>
            </a:extLst>
          </p:cNvPr>
          <p:cNvSpPr/>
          <p:nvPr/>
        </p:nvSpPr>
        <p:spPr>
          <a:xfrm>
            <a:off x="609016" y="2189784"/>
            <a:ext cx="4369970" cy="1384995"/>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Name</a:t>
            </a: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Title (name which references CritSit and/or escalations)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Customer Service and Support Team</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Office Number &lt;1 xxx-xxx-xxx&gt;</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email@microsoft.com</a:t>
            </a:r>
            <a:endParaRPr kumimoji="0" lang="en-US" sz="1200" b="0" i="0" u="none" strike="noStrike" kern="1200" cap="none" spc="0" normalizeH="0" baseline="0" noProof="0" dirty="0">
              <a:ln>
                <a:noFill/>
              </a:ln>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Working Hours: &lt;days, hours and time zone&gt;</a:t>
            </a:r>
            <a:endParaRPr kumimoji="0" lang="en-US" sz="1800" b="0" i="0" u="none" strike="noStrike" kern="1200" cap="none" spc="0" normalizeH="0" baseline="0" noProof="0" dirty="0">
              <a:ln>
                <a:noFill/>
              </a:ln>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17348F88-6CEB-418F-AB93-EFDD86DFAEC5}"/>
              </a:ext>
            </a:extLst>
          </p:cNvPr>
          <p:cNvCxnSpPr>
            <a:cxnSpLocks/>
          </p:cNvCxnSpPr>
          <p:nvPr/>
        </p:nvCxnSpPr>
        <p:spPr>
          <a:xfrm>
            <a:off x="1003690" y="1925052"/>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92E83F-6723-4A1B-81D5-8AF70039287E}"/>
              </a:ext>
            </a:extLst>
          </p:cNvPr>
          <p:cNvCxnSpPr>
            <a:cxnSpLocks/>
          </p:cNvCxnSpPr>
          <p:nvPr/>
        </p:nvCxnSpPr>
        <p:spPr>
          <a:xfrm>
            <a:off x="6743921" y="1934677"/>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88605E-6C5B-44EE-9619-3869E647B926}"/>
              </a:ext>
            </a:extLst>
          </p:cNvPr>
          <p:cNvSpPr/>
          <p:nvPr/>
        </p:nvSpPr>
        <p:spPr bwMode="auto">
          <a:xfrm>
            <a:off x="1013315" y="1251284"/>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CONSUMER FTE</a:t>
            </a:r>
          </a:p>
        </p:txBody>
      </p:sp>
      <p:sp>
        <p:nvSpPr>
          <p:cNvPr id="15" name="Rectangle 14">
            <a:extLst>
              <a:ext uri="{FF2B5EF4-FFF2-40B4-BE49-F238E27FC236}">
                <a16:creationId xmlns:a16="http://schemas.microsoft.com/office/drawing/2014/main" id="{F5415FD6-485A-4FA7-A309-2979C181C548}"/>
              </a:ext>
            </a:extLst>
          </p:cNvPr>
          <p:cNvSpPr/>
          <p:nvPr/>
        </p:nvSpPr>
        <p:spPr bwMode="auto">
          <a:xfrm>
            <a:off x="6743921" y="1251284"/>
            <a:ext cx="3299428"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COMMERCIAL FTE</a:t>
            </a:r>
          </a:p>
        </p:txBody>
      </p:sp>
      <p:sp>
        <p:nvSpPr>
          <p:cNvPr id="22" name="Rectangle 21">
            <a:extLst>
              <a:ext uri="{FF2B5EF4-FFF2-40B4-BE49-F238E27FC236}">
                <a16:creationId xmlns:a16="http://schemas.microsoft.com/office/drawing/2014/main" id="{FE0DC7AF-27A9-4FEA-A903-F318F4B9C4FA}"/>
              </a:ext>
            </a:extLst>
          </p:cNvPr>
          <p:cNvSpPr/>
          <p:nvPr/>
        </p:nvSpPr>
        <p:spPr>
          <a:xfrm>
            <a:off x="6457554" y="2309177"/>
            <a:ext cx="5259525" cy="2862322"/>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and last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Title – Team (name which references CritSit and/or escalations)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Customer Service and Support</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	CMET phone numbers by region, select option 3 when prompted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Australia + 1 800 006 257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Europe, Middle East, Africa, Latin America + 44 1189 09 5447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Hong Kong + 852 2804 4030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India + 91 80 6658 7570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Indonesia + 62 21 515 4649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New Zealand + 0 800 274 874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South East Asia + 65 6238 8219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 US &amp; Canada + 1 888 859 7425 </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pic>
        <p:nvPicPr>
          <p:cNvPr id="24" name="Picture 2" descr="Image result for microsoft logo">
            <a:extLst>
              <a:ext uri="{FF2B5EF4-FFF2-40B4-BE49-F238E27FC236}">
                <a16:creationId xmlns:a16="http://schemas.microsoft.com/office/drawing/2014/main" id="{503EE330-C9DE-49F7-A7C7-F489362A8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5302" y="4762680"/>
            <a:ext cx="948483" cy="2025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microsoft logo">
            <a:extLst>
              <a:ext uri="{FF2B5EF4-FFF2-40B4-BE49-F238E27FC236}">
                <a16:creationId xmlns:a16="http://schemas.microsoft.com/office/drawing/2014/main" id="{D1635BD5-C2BE-4310-80C2-A82D10FF4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287" y="3372278"/>
            <a:ext cx="948483" cy="20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3502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62F41-8F3D-4672-95D1-6D8EB94A47D9}"/>
              </a:ext>
            </a:extLst>
          </p:cNvPr>
          <p:cNvSpPr>
            <a:spLocks noGrp="1"/>
          </p:cNvSpPr>
          <p:nvPr>
            <p:ph type="title"/>
          </p:nvPr>
        </p:nvSpPr>
        <p:spPr>
          <a:xfrm>
            <a:off x="268080" y="193391"/>
            <a:ext cx="11655840" cy="632922"/>
          </a:xfrm>
        </p:spPr>
        <p:txBody>
          <a:bodyPr/>
          <a:lstStyle/>
          <a:p>
            <a:pPr defTabSz="932742">
              <a:lnSpc>
                <a:spcPct val="100000"/>
              </a:lnSpc>
            </a:pPr>
            <a:r>
              <a:rPr lang="en-US" sz="3600" spc="-50" dirty="0">
                <a:solidFill>
                  <a:srgbClr val="000000"/>
                </a:solidFill>
                <a:latin typeface="Segoe UI Semibold" panose="020B0702040204020203" pitchFamily="34" charset="0"/>
                <a:cs typeface="Segoe UI Semibold" panose="020B0702040204020203" pitchFamily="34" charset="0"/>
              </a:rPr>
              <a:t>CSS Signatures – Escalations (5 of 5)</a:t>
            </a:r>
          </a:p>
        </p:txBody>
      </p:sp>
      <p:cxnSp>
        <p:nvCxnSpPr>
          <p:cNvPr id="4" name="Straight Connector 3">
            <a:extLst>
              <a:ext uri="{FF2B5EF4-FFF2-40B4-BE49-F238E27FC236}">
                <a16:creationId xmlns:a16="http://schemas.microsoft.com/office/drawing/2014/main" id="{B564D228-9C4A-4A57-A2D1-C97C6CF72B08}"/>
              </a:ext>
            </a:extLst>
          </p:cNvPr>
          <p:cNvCxnSpPr/>
          <p:nvPr/>
        </p:nvCxnSpPr>
        <p:spPr>
          <a:xfrm>
            <a:off x="6070157" y="1251284"/>
            <a:ext cx="0" cy="527893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73BB52E-D83B-4241-945D-39D39367769A}"/>
              </a:ext>
            </a:extLst>
          </p:cNvPr>
          <p:cNvSpPr/>
          <p:nvPr/>
        </p:nvSpPr>
        <p:spPr>
          <a:xfrm>
            <a:off x="609016" y="2189784"/>
            <a:ext cx="4369970" cy="1015663"/>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Name</a:t>
            </a: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Title (name which references CritSit and/or escalations)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For Customer Service and Support Team</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email@microsoft.com</a:t>
            </a:r>
            <a:endParaRPr kumimoji="0" lang="en-US" sz="1200" b="0" i="0" u="none" strike="noStrike" kern="1200" cap="none" spc="0" normalizeH="0" baseline="0" noProof="0" dirty="0">
              <a:ln>
                <a:noFill/>
              </a:ln>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17348F88-6CEB-418F-AB93-EFDD86DFAEC5}"/>
              </a:ext>
            </a:extLst>
          </p:cNvPr>
          <p:cNvCxnSpPr>
            <a:cxnSpLocks/>
          </p:cNvCxnSpPr>
          <p:nvPr/>
        </p:nvCxnSpPr>
        <p:spPr>
          <a:xfrm>
            <a:off x="1003690" y="1925052"/>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92E83F-6723-4A1B-81D5-8AF70039287E}"/>
              </a:ext>
            </a:extLst>
          </p:cNvPr>
          <p:cNvCxnSpPr>
            <a:cxnSpLocks/>
          </p:cNvCxnSpPr>
          <p:nvPr/>
        </p:nvCxnSpPr>
        <p:spPr>
          <a:xfrm>
            <a:off x="6743921" y="1934677"/>
            <a:ext cx="3339966"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88605E-6C5B-44EE-9619-3869E647B926}"/>
              </a:ext>
            </a:extLst>
          </p:cNvPr>
          <p:cNvSpPr/>
          <p:nvPr/>
        </p:nvSpPr>
        <p:spPr bwMode="auto">
          <a:xfrm>
            <a:off x="912361" y="1251284"/>
            <a:ext cx="3522624"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CONSUMER PARTNER</a:t>
            </a:r>
          </a:p>
        </p:txBody>
      </p:sp>
      <p:sp>
        <p:nvSpPr>
          <p:cNvPr id="15" name="Rectangle 14">
            <a:extLst>
              <a:ext uri="{FF2B5EF4-FFF2-40B4-BE49-F238E27FC236}">
                <a16:creationId xmlns:a16="http://schemas.microsoft.com/office/drawing/2014/main" id="{F5415FD6-485A-4FA7-A309-2979C181C548}"/>
              </a:ext>
            </a:extLst>
          </p:cNvPr>
          <p:cNvSpPr/>
          <p:nvPr/>
        </p:nvSpPr>
        <p:spPr bwMode="auto">
          <a:xfrm>
            <a:off x="6743920" y="1251284"/>
            <a:ext cx="3713965" cy="6329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mn-ea"/>
                <a:cs typeface="+mn-cs"/>
              </a:rPr>
              <a:t>COMMERCIAL PARTNER</a:t>
            </a:r>
          </a:p>
        </p:txBody>
      </p:sp>
      <p:sp>
        <p:nvSpPr>
          <p:cNvPr id="22" name="Rectangle 21">
            <a:extLst>
              <a:ext uri="{FF2B5EF4-FFF2-40B4-BE49-F238E27FC236}">
                <a16:creationId xmlns:a16="http://schemas.microsoft.com/office/drawing/2014/main" id="{FE0DC7AF-27A9-4FEA-A903-F318F4B9C4FA}"/>
              </a:ext>
            </a:extLst>
          </p:cNvPr>
          <p:cNvSpPr/>
          <p:nvPr/>
        </p:nvSpPr>
        <p:spPr>
          <a:xfrm>
            <a:off x="6457554" y="2309177"/>
            <a:ext cx="5259525" cy="2862322"/>
          </a:xfrm>
          <a:prstGeom prst="rect">
            <a:avLst/>
          </a:prstGeom>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First and last Name</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Title – Team (name which references CritSit and/or escalations)</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For Customer Service and Support </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	CMET phone numbers by region, select option 3 when prompted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Australia + 1 800 006 257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Europe, Middle East, Africa, Latin America + 44 1189 09 5447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Hong Kong + 852 2804 4030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India + 91 80 6658 7570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Indonesia + 62 21 515 4649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New Zealand + 0 800 274 874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South East Asia + 65 6238 8219 </a:t>
            </a:r>
          </a:p>
          <a:p>
            <a:pPr marL="6286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200" b="0" i="0" u="none" strike="noStrike" kern="1200" cap="none" spc="0" normalizeH="0" baseline="0" noProof="0" dirty="0">
                <a:ln>
                  <a:noFill/>
                </a:ln>
                <a:effectLst/>
                <a:uLnTx/>
                <a:uFillTx/>
                <a:latin typeface="Segoe UI"/>
                <a:ea typeface="+mn-ea"/>
                <a:cs typeface="+mn-cs"/>
              </a:rPr>
              <a:t> US &amp; Canada + 1 888 859 7425 </a:t>
            </a: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9207797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FA66-4EDB-1D40-A267-B04BA942C6FF}"/>
              </a:ext>
            </a:extLst>
          </p:cNvPr>
          <p:cNvSpPr>
            <a:spLocks noGrp="1"/>
          </p:cNvSpPr>
          <p:nvPr>
            <p:ph type="title"/>
          </p:nvPr>
        </p:nvSpPr>
        <p:spPr>
          <a:xfrm>
            <a:off x="407542" y="4155691"/>
            <a:ext cx="9144000" cy="498598"/>
          </a:xfrm>
        </p:spPr>
        <p:txBody>
          <a:bodyPr/>
          <a:lstStyle/>
          <a:p>
            <a:r>
              <a:rPr lang="en-US" dirty="0"/>
              <a:t>Thank You!</a:t>
            </a:r>
          </a:p>
        </p:txBody>
      </p:sp>
      <p:sp>
        <p:nvSpPr>
          <p:cNvPr id="3" name="Rectangle 2">
            <a:extLst>
              <a:ext uri="{FF2B5EF4-FFF2-40B4-BE49-F238E27FC236}">
                <a16:creationId xmlns:a16="http://schemas.microsoft.com/office/drawing/2014/main" id="{F01A0440-F93F-4A9C-AFC0-27726F1F7E1A}"/>
              </a:ext>
            </a:extLst>
          </p:cNvPr>
          <p:cNvSpPr/>
          <p:nvPr/>
        </p:nvSpPr>
        <p:spPr>
          <a:xfrm>
            <a:off x="931524" y="1055704"/>
            <a:ext cx="6096000" cy="1646605"/>
          </a:xfrm>
          <a:prstGeom prst="rect">
            <a:avLst/>
          </a:prstGeom>
        </p:spPr>
        <p:txBody>
          <a:bodyPr>
            <a:spAutoFit/>
          </a:bodyPr>
          <a:lstStyle/>
          <a:p>
            <a:pPr>
              <a:lnSpc>
                <a:spcPct val="90000"/>
              </a:lnSpc>
              <a:spcAft>
                <a:spcPts val="600"/>
              </a:spcAft>
            </a:pPr>
            <a:r>
              <a:rPr lang="en-US" sz="1800" dirty="0">
                <a:gradFill>
                  <a:gsLst>
                    <a:gs pos="2917">
                      <a:schemeClr val="tx1"/>
                    </a:gs>
                    <a:gs pos="30000">
                      <a:schemeClr val="tx1"/>
                    </a:gs>
                  </a:gsLst>
                  <a:lin ang="5400000" scaled="0"/>
                </a:gradFill>
              </a:rPr>
              <a:t>Please contact:</a:t>
            </a:r>
          </a:p>
          <a:p>
            <a:pPr>
              <a:lnSpc>
                <a:spcPct val="90000"/>
              </a:lnSpc>
              <a:spcAft>
                <a:spcPts val="600"/>
              </a:spcAft>
            </a:pPr>
            <a:endParaRPr lang="en-US" sz="1800" dirty="0">
              <a:gradFill>
                <a:gsLst>
                  <a:gs pos="2917">
                    <a:schemeClr val="tx1"/>
                  </a:gs>
                  <a:gs pos="30000">
                    <a:schemeClr val="tx1"/>
                  </a:gs>
                </a:gsLst>
                <a:lin ang="5400000" scaled="0"/>
              </a:gradFill>
            </a:endParaRPr>
          </a:p>
          <a:p>
            <a:pPr>
              <a:lnSpc>
                <a:spcPct val="90000"/>
              </a:lnSpc>
              <a:spcAft>
                <a:spcPts val="600"/>
              </a:spcAft>
            </a:pPr>
            <a:r>
              <a:rPr lang="en-US" sz="1800" dirty="0">
                <a:gradFill>
                  <a:gsLst>
                    <a:gs pos="2917">
                      <a:schemeClr val="tx1"/>
                    </a:gs>
                    <a:gs pos="30000">
                      <a:schemeClr val="tx1"/>
                    </a:gs>
                  </a:gsLst>
                  <a:lin ang="5400000" scaled="0"/>
                </a:gradFill>
              </a:rPr>
              <a:t>	Anna Bertrand</a:t>
            </a:r>
          </a:p>
          <a:p>
            <a:pPr>
              <a:lnSpc>
                <a:spcPct val="90000"/>
              </a:lnSpc>
              <a:spcAft>
                <a:spcPts val="600"/>
              </a:spcAft>
            </a:pPr>
            <a:r>
              <a:rPr lang="en-US" sz="1800" dirty="0">
                <a:gradFill>
                  <a:gsLst>
                    <a:gs pos="2917">
                      <a:schemeClr val="tx1"/>
                    </a:gs>
                    <a:gs pos="30000">
                      <a:schemeClr val="tx1"/>
                    </a:gs>
                  </a:gsLst>
                  <a:lin ang="5400000" scaled="0"/>
                </a:gradFill>
              </a:rPr>
              <a:t>	Quality Customer Communications</a:t>
            </a:r>
          </a:p>
          <a:p>
            <a:pPr>
              <a:lnSpc>
                <a:spcPct val="90000"/>
              </a:lnSpc>
              <a:spcAft>
                <a:spcPts val="600"/>
              </a:spcAft>
            </a:pPr>
            <a:r>
              <a:rPr lang="en-US" sz="1800" dirty="0">
                <a:gradFill>
                  <a:gsLst>
                    <a:gs pos="2917">
                      <a:schemeClr val="tx1"/>
                    </a:gs>
                    <a:gs pos="30000">
                      <a:schemeClr val="tx1"/>
                    </a:gs>
                  </a:gsLst>
                  <a:lin ang="5400000" scaled="0"/>
                </a:gradFill>
              </a:rPr>
              <a:t>	anbert@microsoft.com</a:t>
            </a:r>
          </a:p>
        </p:txBody>
      </p:sp>
      <p:sp>
        <p:nvSpPr>
          <p:cNvPr id="4" name="Title 1">
            <a:extLst>
              <a:ext uri="{FF2B5EF4-FFF2-40B4-BE49-F238E27FC236}">
                <a16:creationId xmlns:a16="http://schemas.microsoft.com/office/drawing/2014/main" id="{EBB064C8-4DC9-472D-B3AB-4DED39E59F40}"/>
              </a:ext>
            </a:extLst>
          </p:cNvPr>
          <p:cNvSpPr txBox="1">
            <a:spLocks/>
          </p:cNvSpPr>
          <p:nvPr/>
        </p:nvSpPr>
        <p:spPr>
          <a:xfrm>
            <a:off x="268080" y="272315"/>
            <a:ext cx="11655840"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nSpc>
                <a:spcPct val="100000"/>
              </a:lnSpc>
            </a:pPr>
            <a:r>
              <a:rPr lang="en-US" dirty="0">
                <a:latin typeface="Segoe UI Semibold" panose="020B0702040204020203" pitchFamily="34" charset="0"/>
                <a:cs typeface="Segoe UI Semibold" panose="020B0702040204020203" pitchFamily="34" charset="0"/>
              </a:rPr>
              <a:t>Questions?</a:t>
            </a:r>
          </a:p>
        </p:txBody>
      </p:sp>
    </p:spTree>
    <p:extLst>
      <p:ext uri="{BB962C8B-B14F-4D97-AF65-F5344CB8AC3E}">
        <p14:creationId xmlns:p14="http://schemas.microsoft.com/office/powerpoint/2010/main" val="658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2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10.potx" id="{B5336AFF-CBFF-4F0F-BB05-F69F3C65FAB9}" vid="{A79DF7D1-3F75-418D-8670-F16D079364D2}"/>
    </a:ext>
  </a:extLst>
</a:theme>
</file>

<file path=ppt/theme/theme4.xml><?xml version="1.0" encoding="utf-8"?>
<a:theme xmlns:a="http://schemas.openxmlformats.org/drawingml/2006/main" name="1_3-30574 Microsoft Operations 16x9 Internal Template (Light)">
  <a:themeElements>
    <a:clrScheme name="3-30574_MoniqueVis 8-5-2014 (new ms colors)">
      <a:dk1>
        <a:srgbClr val="505050"/>
      </a:dk1>
      <a:lt1>
        <a:srgbClr val="FFFFFF"/>
      </a:lt1>
      <a:dk2>
        <a:srgbClr val="002050"/>
      </a:dk2>
      <a:lt2>
        <a:srgbClr val="00BCF2"/>
      </a:lt2>
      <a:accent1>
        <a:srgbClr val="0078D7"/>
      </a:accent1>
      <a:accent2>
        <a:srgbClr val="B4009E"/>
      </a:accent2>
      <a:accent3>
        <a:srgbClr val="008272"/>
      </a:accent3>
      <a:accent4>
        <a:srgbClr val="5C2D91"/>
      </a:accent4>
      <a:accent5>
        <a:srgbClr val="107C10"/>
      </a:accent5>
      <a:accent6>
        <a:srgbClr val="D83B01"/>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ctr" anchorCtr="0" compatLnSpc="1">
        <a:prstTxWarp prst="textNoShape">
          <a:avLst/>
        </a:prstTxWarp>
      </a:bodyPr>
      <a:lstStyle>
        <a:defPPr algn="ctr" defTabSz="932472" fontAlgn="base">
          <a:spcBef>
            <a:spcPct val="0"/>
          </a:spcBef>
          <a:spcAft>
            <a:spcPct val="0"/>
          </a:spcAft>
          <a:defRPr sz="2000" dirty="0" err="1"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pplier Analysis " id="{28F98229-0B2F-44D5-B2DC-4E9416FEE9CF}" vid="{35D473A7-B95B-4529-8A94-817624C4298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themeOverride>
</file>

<file path=ppt/theme/themeOverride2.xml><?xml version="1.0" encoding="utf-8"?>
<a:themeOverride xmlns:a="http://schemas.openxmlformats.org/drawingml/2006/main">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B9C6598B148441BD01836C881DFC39" ma:contentTypeVersion="12" ma:contentTypeDescription="Create a new document." ma:contentTypeScope="" ma:versionID="69b82f02425064fa2c2cdd4a1235bcda">
  <xsd:schema xmlns:xsd="http://www.w3.org/2001/XMLSchema" xmlns:xs="http://www.w3.org/2001/XMLSchema" xmlns:p="http://schemas.microsoft.com/office/2006/metadata/properties" xmlns:ns2="06f74877-ea4f-47b3-bd12-783ca920f881" xmlns:ns3="a6dce541-df15-4d96-b65e-45e35463fcad" targetNamespace="http://schemas.microsoft.com/office/2006/metadata/properties" ma:root="true" ma:fieldsID="5629ccc936f3de69456fa9b5dfd3a7cb" ns2:_="" ns3:_="">
    <xsd:import namespace="06f74877-ea4f-47b3-bd12-783ca920f881"/>
    <xsd:import namespace="a6dce541-df15-4d96-b65e-45e35463fc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74877-ea4f-47b3-bd12-783ca920f8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6dce541-df15-4d96-b65e-45e35463fca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6f74877-ea4f-47b3-bd12-783ca920f881" xsi:nil="true"/>
    <SharedWithUsers xmlns="a6dce541-df15-4d96-b65e-45e35463fcad">
      <UserInfo>
        <DisplayName>Juan Manuel Souto (Convergys Corporation)</DisplayName>
        <AccountId>24521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BF7A6C-1CA9-4CD1-9859-C274864A1BFA}"/>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e5a7343-bff6-4ca3-b3af-11b9e84754e8"/>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5963</TotalTime>
  <Words>1226</Words>
  <Application>Microsoft Office PowerPoint</Application>
  <PresentationFormat>Widescreen</PresentationFormat>
  <Paragraphs>204</Paragraphs>
  <Slides>9</Slides>
  <Notes>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vt:i4>
      </vt:variant>
    </vt:vector>
  </HeadingPairs>
  <TitlesOfParts>
    <vt:vector size="21" baseType="lpstr">
      <vt:lpstr>Arial</vt:lpstr>
      <vt:lpstr>Calibri</vt:lpstr>
      <vt:lpstr>Consolas</vt:lpstr>
      <vt:lpstr>Segoe UI</vt:lpstr>
      <vt:lpstr>Segoe UI Light</vt:lpstr>
      <vt:lpstr>Segoe UI Semibold</vt:lpstr>
      <vt:lpstr>Segoe UI Semilight</vt:lpstr>
      <vt:lpstr>Wingdings</vt:lpstr>
      <vt:lpstr>White Template</vt:lpstr>
      <vt:lpstr>Black Template</vt:lpstr>
      <vt:lpstr>2_WHITE TEMPLATE</vt:lpstr>
      <vt:lpstr>1_3-30574 Microsoft Operations 16x9 Internal Template (Light)</vt:lpstr>
      <vt:lpstr>Official CSS Signature Guidelines Representing CSS clearly &amp; consistently   November 2019 </vt:lpstr>
      <vt:lpstr>CSS Signature Initiative</vt:lpstr>
      <vt:lpstr>General Guidelines</vt:lpstr>
      <vt:lpstr>CSS Advocate Signatures (1 of 5)</vt:lpstr>
      <vt:lpstr>CSS Engineer Signatures (2 of 5)</vt:lpstr>
      <vt:lpstr>CSS Signatures (3 of 5)</vt:lpstr>
      <vt:lpstr>CSS Signatures – Escalations (4 of 5)</vt:lpstr>
      <vt:lpstr>CSS Signatures – Escalations (5 of 5)</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Highlights and details on current programs and initiatives</dc:title>
  <dc:subject>&lt;Event name&gt;</dc:subject>
  <dc:creator>Jeffrey Lense</dc:creator>
  <cp:keywords/>
  <dc:description/>
  <cp:lastModifiedBy>Andreea Giurgiu</cp:lastModifiedBy>
  <cp:revision>21</cp:revision>
  <dcterms:created xsi:type="dcterms:W3CDTF">2019-08-21T09:07:21Z</dcterms:created>
  <dcterms:modified xsi:type="dcterms:W3CDTF">2019-11-26T11:08:03Z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0x010100CDB9C6598B148441BD01836C881DFC39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